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5.xml" ContentType="application/vnd.openxmlformats-officedocument.presentationml.notesSlide+xml"/>
  <Override PartName="/ppt/embeddings/oleObject3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1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7" r:id="rId3"/>
    <p:sldId id="332" r:id="rId4"/>
    <p:sldId id="331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5" r:id="rId15"/>
    <p:sldId id="343" r:id="rId16"/>
    <p:sldId id="344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4" r:id="rId25"/>
    <p:sldId id="353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74" r:id="rId41"/>
    <p:sldId id="369" r:id="rId42"/>
    <p:sldId id="370" r:id="rId43"/>
    <p:sldId id="372" r:id="rId44"/>
    <p:sldId id="373" r:id="rId45"/>
    <p:sldId id="375" r:id="rId46"/>
    <p:sldId id="376" r:id="rId47"/>
    <p:sldId id="377" r:id="rId48"/>
    <p:sldId id="378" r:id="rId49"/>
    <p:sldId id="379" r:id="rId50"/>
    <p:sldId id="380" r:id="rId51"/>
    <p:sldId id="381" r:id="rId52"/>
    <p:sldId id="382" r:id="rId53"/>
    <p:sldId id="383" r:id="rId54"/>
    <p:sldId id="384" r:id="rId55"/>
    <p:sldId id="385" r:id="rId56"/>
    <p:sldId id="386" r:id="rId57"/>
    <p:sldId id="387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73"/>
    <a:srgbClr val="FF00FF"/>
    <a:srgbClr val="B50000"/>
    <a:srgbClr val="217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7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F26B01E-6BAF-E848-A6EC-881BE5A62BB6}" type="datetime1">
              <a:rPr lang="en-US"/>
              <a:pPr>
                <a:defRPr/>
              </a:pPr>
              <a:t>10/2/12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BF1DE51-04E0-1944-B3D8-DD4356AF4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821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38F9221-7B0D-454D-BEDF-6677E2A3F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26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60B185-32DF-B843-B9B7-2A7CE74F761B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0866E-6460-1D44-9AE2-8D95DA97CC3B}" type="slidenum">
              <a:rPr lang="en-US"/>
              <a:pPr/>
              <a:t>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Specialized buffering techniques</a:t>
            </a:r>
          </a:p>
          <a:p>
            <a:r>
              <a:rPr lang="en-US" smtClean="0"/>
              <a:t>Input device specific peculiarities can be restricted to lexical analyzer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3E0251-597D-2E4A-BA5F-079C74EE112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for count:=1 to N do</a:t>
            </a:r>
          </a:p>
          <a:p>
            <a:endParaRPr lang="en-US" smtClean="0"/>
          </a:p>
          <a:p>
            <a:r>
              <a:rPr lang="en-US" smtClean="0"/>
              <a:t>For     token for</a:t>
            </a:r>
          </a:p>
          <a:p>
            <a:r>
              <a:rPr lang="en-US" smtClean="0"/>
              <a:t>Count token id</a:t>
            </a:r>
          </a:p>
          <a:p>
            <a:r>
              <a:rPr lang="en-US" smtClean="0"/>
              <a:t>:=       token assignment</a:t>
            </a:r>
          </a:p>
          <a:p>
            <a:r>
              <a:rPr lang="en-US" smtClean="0"/>
              <a:t>1        num</a:t>
            </a:r>
          </a:p>
          <a:p>
            <a:r>
              <a:rPr lang="en-US" smtClean="0"/>
              <a:t>To      token to</a:t>
            </a:r>
          </a:p>
          <a:p>
            <a:r>
              <a:rPr lang="en-US" smtClean="0"/>
              <a:t>N       token id</a:t>
            </a:r>
          </a:p>
          <a:p>
            <a:r>
              <a:rPr lang="en-US" smtClean="0"/>
              <a:t>Do     token do</a:t>
            </a:r>
          </a:p>
          <a:p>
            <a:endParaRPr lang="en-US" smtClean="0"/>
          </a:p>
          <a:p>
            <a:r>
              <a:rPr lang="en-US" smtClean="0"/>
              <a:t>For id assignment (num|id) to (num|id) do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36C038-8209-BE44-93BB-B3BC8218E283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Token name influences parsing decisions but attribute values influence translation of tokens after parsing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B19A15-FCD1-E446-A51A-368DE3A03D5A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036F6-1A3E-DF41-A5CD-6B5D4AD4FEF2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ASCII character set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88EC84-B395-A34B-93D1-4194EA13FCE3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Remove zero or more symbols from the end of s</a:t>
            </a:r>
          </a:p>
          <a:p>
            <a:r>
              <a:rPr lang="en-US" smtClean="0"/>
              <a:t>Remove zero or more symbols from the beginning of s</a:t>
            </a:r>
          </a:p>
          <a:p>
            <a:r>
              <a:rPr lang="en-US" smtClean="0"/>
              <a:t>Removing zero or more symbols from either end</a:t>
            </a:r>
          </a:p>
          <a:p>
            <a:r>
              <a:rPr lang="en-US" smtClean="0"/>
              <a:t>Removing zero or more not necessarily consecutive position of s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7D1A34-1E46-9E46-B5C3-91D280E8A92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C3D6E8-96A8-8046-8E46-9963FC612C39}" type="slidenum">
              <a:rPr lang="en-US"/>
              <a:pPr/>
              <a:t>22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L is the set {a,b} meaning that L denotes string a and string b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Notation that specifies lexeme patterns, effective for specifying the language patterns that we need for tokens 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207B56-B078-C143-AEED-20D504947A00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160C7-4D06-8F4E-8904-A05F74A62449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0D909-A6FC-344F-A1FF-9AFEED4DB7CC}" type="slidenum">
              <a:rPr lang="en-US"/>
              <a:pPr/>
              <a:t>33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To avoid unnecessary parentheses</a:t>
            </a:r>
          </a:p>
          <a:p>
            <a:pPr eaLnBrk="1" hangingPunct="1"/>
            <a:r>
              <a:rPr lang="en-US"/>
              <a:t>How can we force I to be performed first?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0C25C8-E903-944D-A7DC-100287FBF761}" type="slidenum">
              <a:rPr lang="en-US"/>
              <a:pPr/>
              <a:t>35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If two regular expressions r and s denote the same language, we say that r and s are equivalent 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Multiple applications of the operation does not change the result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Multiply by 0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3FA75F-A6D6-8E44-BFDB-B2DF40DDBEE0}" type="slidenum">
              <a:rPr lang="en-US"/>
              <a:pPr/>
              <a:t>36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Di is a distinct name, r1 is a regular expression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[a..z,A..Z]([a..z,A..Z,0..9])*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D8EBBC-867B-A04E-A821-6B19D4850091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[a-z,A-Z]([a-z,A-Z,0-9])*</a:t>
            </a: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2A9C09-2224-074B-A087-E5CAEA9130E1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2DD3D0-3836-B748-A6AE-250B07831DAD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Language of regular expression a(b|a) </a:t>
            </a: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C41CA1-FE4C-5E48-9575-2907D96772DB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BA7AF-C326-6948-BC53-48024AD1C847}" type="slidenum">
              <a:rPr lang="en-US"/>
              <a:pPr/>
              <a:t>53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aa* | bb*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ab|ab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B81AC-F489-8B48-AB42-D2F0759CC6C2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5A5EC-207C-524C-8696-8ACDC2CA2587}" type="slidenum">
              <a:rPr lang="en-US"/>
              <a:pPr/>
              <a:t>56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Page 114, 115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unic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46250" y="533400"/>
            <a:ext cx="56515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05000"/>
            <a:ext cx="9144000" cy="12954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724400"/>
            <a:ext cx="6400800" cy="1143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F2984D0-4D47-D143-9C39-A1E8F6621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D87E9-0C7E-F643-B28C-041BD0DAD7BE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0D02E-7FFF-9547-90FB-6FEA869FBBDC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C5D10-A8D5-7048-B015-B2966B635359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59D25-3B83-4D49-86F8-7452B9B79AE6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3B9FB-9280-8449-9766-86C07B567949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045A-75A9-5D42-8954-78145FAA791A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BD283-1B45-B848-93D9-1AD56204EFCE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C5577-ACB8-F946-9C22-704EC5ABDD03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977EB-A9C8-A740-8C9C-24F49946012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76200"/>
            <a:ext cx="22098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76200"/>
            <a:ext cx="64770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A5CAF-84A6-B64A-B0C1-0E3685CDB9B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80010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838200"/>
            <a:ext cx="8839200" cy="5638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D44FD-02A4-D44D-B169-D286FC406F02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83820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629400"/>
            <a:ext cx="88392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629400"/>
            <a:ext cx="457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D5407459-0C57-3B44-8B27-D7A72EAFF6BD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3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032" name="Picture 9" descr="uniclogo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6451600"/>
            <a:ext cx="2667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rgbClr val="217E1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rgbClr val="B5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0000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Word_97_-_2004_Document1.doc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Microsoft_Word_97_-_2004_Document2.doc"/><Relationship Id="rId5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oleObject" Target="../embeddings/Microsoft_Word_97_-_2004_Document3.doc"/><Relationship Id="rId5" Type="http://schemas.openxmlformats.org/officeDocument/2006/relationships/image" Target="../media/image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</a:t>
            </a:r>
            <a:r>
              <a:rPr lang="en-US" dirty="0" smtClean="0"/>
              <a:t>-421 Compiler </a:t>
            </a:r>
            <a:r>
              <a:rPr lang="en-US" dirty="0"/>
              <a:t>Design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/>
              <a:t>Presented by</a:t>
            </a:r>
          </a:p>
          <a:p>
            <a:pPr eaLnBrk="1" hangingPunct="1"/>
            <a:r>
              <a:rPr lang="en-US"/>
              <a:t>Dr Ioanna Dionysiou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AF4E213-219D-F74E-9284-CC9816AC7CDB}" type="slidenum">
              <a:rPr lang="en-US" smtClean="0"/>
              <a:pPr/>
              <a:t>2</a:t>
            </a:fld>
            <a:endParaRPr lang="en-US" sz="1400" smtClean="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387850" y="63309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Administrative</a:t>
            </a:r>
          </a:p>
        </p:txBody>
      </p:sp>
      <p:sp>
        <p:nvSpPr>
          <p:cNvPr id="1843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[</a:t>
            </a:r>
            <a:r>
              <a:rPr lang="en-US" smtClean="0"/>
              <a:t>ALSU03</a:t>
            </a:r>
            <a:r>
              <a:rPr lang="en-US"/>
              <a:t>] Chapter 3 - Lexical Analysis</a:t>
            </a:r>
          </a:p>
          <a:p>
            <a:pPr lvl="1" eaLnBrk="1" hangingPunct="1"/>
            <a:r>
              <a:rPr lang="en-US"/>
              <a:t>Sections 3.1-3.4, 3.6-</a:t>
            </a:r>
            <a:r>
              <a:rPr lang="en-US" smtClean="0"/>
              <a:t>3.7 </a:t>
            </a:r>
            <a:endParaRPr lang="en-US"/>
          </a:p>
          <a:p>
            <a:pPr eaLnBrk="1" hangingPunct="1"/>
            <a:r>
              <a:rPr lang="en-US"/>
              <a:t>Reading for next time </a:t>
            </a:r>
          </a:p>
          <a:p>
            <a:pPr lvl="1" eaLnBrk="1" hangingPunct="1"/>
            <a:r>
              <a:rPr lang="en-US"/>
              <a:t>[</a:t>
            </a:r>
            <a:r>
              <a:rPr lang="en-US" smtClean="0"/>
              <a:t>ALSU03</a:t>
            </a:r>
            <a:r>
              <a:rPr lang="en-US"/>
              <a:t>] Chapter 3</a:t>
            </a:r>
          </a:p>
          <a:p>
            <a:pPr lvl="1" eaLnBrk="1" hangingPunct="1">
              <a:buFontTx/>
              <a:buNone/>
            </a:pPr>
            <a:endParaRPr lang="en-US"/>
          </a:p>
          <a:p>
            <a:pPr lvl="1" eaLnBrk="1" hangingPunct="1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2E0FDF-9A54-734A-ACA0-B6E7FCF5397B}" type="slidenum">
              <a:rPr lang="en-US" smtClean="0"/>
              <a:pPr/>
              <a:t>3</a:t>
            </a:fld>
            <a:endParaRPr lang="en-US" sz="1400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Lecture Outline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Role of lexical analyzer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Issues, tokens, patterns, lexemes, attributes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Input Buffering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Buffer pairs, sentinel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Specification of tokens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Strings, languages, regular expressions and definitions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Recognition of tokens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Transition diagrams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Finite Automata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NFA, DFA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/>
          </a:p>
          <a:p>
            <a:pPr lvl="1" eaLnBrk="1" hangingPunct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8818967-C7CD-9F43-84CF-94FDDEE00CC8}" type="slidenum">
              <a:rPr lang="en-US" smtClean="0"/>
              <a:pPr/>
              <a:t>4</a:t>
            </a:fld>
            <a:endParaRPr lang="en-US" sz="1400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Role of Lexical Analyzer</a:t>
            </a: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1836738" y="1463675"/>
            <a:ext cx="1744662" cy="1187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Lexical Analyzer</a:t>
            </a:r>
          </a:p>
          <a:p>
            <a:pPr algn="ctr"/>
            <a:endParaRPr lang="en-US"/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5334000" y="1447800"/>
            <a:ext cx="1836738" cy="1187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Syntactic Analyzer</a:t>
            </a:r>
          </a:p>
          <a:p>
            <a:pPr algn="ctr"/>
            <a:r>
              <a:rPr lang="en-US"/>
              <a:t>(parser)</a:t>
            </a:r>
          </a:p>
        </p:txBody>
      </p:sp>
      <p:sp>
        <p:nvSpPr>
          <p:cNvPr id="21511" name="Text Box 6"/>
          <p:cNvSpPr txBox="1">
            <a:spLocks noChangeArrowheads="1"/>
          </p:cNvSpPr>
          <p:nvPr/>
        </p:nvSpPr>
        <p:spPr bwMode="auto">
          <a:xfrm>
            <a:off x="4191000" y="1447800"/>
            <a:ext cx="681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token</a:t>
            </a:r>
          </a:p>
        </p:txBody>
      </p:sp>
      <p:sp>
        <p:nvSpPr>
          <p:cNvPr id="21512" name="Text Box 7"/>
          <p:cNvSpPr txBox="1">
            <a:spLocks noChangeArrowheads="1"/>
          </p:cNvSpPr>
          <p:nvPr/>
        </p:nvSpPr>
        <p:spPr bwMode="auto">
          <a:xfrm>
            <a:off x="7391400" y="160020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…….</a:t>
            </a:r>
          </a:p>
        </p:txBody>
      </p:sp>
      <p:sp>
        <p:nvSpPr>
          <p:cNvPr id="21513" name="Text Box 8"/>
          <p:cNvSpPr txBox="1">
            <a:spLocks noChangeArrowheads="1"/>
          </p:cNvSpPr>
          <p:nvPr/>
        </p:nvSpPr>
        <p:spPr bwMode="auto">
          <a:xfrm>
            <a:off x="762000" y="1447800"/>
            <a:ext cx="9636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Source </a:t>
            </a:r>
          </a:p>
          <a:p>
            <a:r>
              <a:rPr lang="en-US" sz="1600"/>
              <a:t>Program</a:t>
            </a:r>
          </a:p>
        </p:txBody>
      </p:sp>
      <p:cxnSp>
        <p:nvCxnSpPr>
          <p:cNvPr id="21514" name="AutoShape 9"/>
          <p:cNvCxnSpPr>
            <a:cxnSpLocks noChangeShapeType="1"/>
            <a:endCxn id="21509" idx="1"/>
          </p:cNvCxnSpPr>
          <p:nvPr/>
        </p:nvCxnSpPr>
        <p:spPr bwMode="auto">
          <a:xfrm>
            <a:off x="914400" y="2057400"/>
            <a:ext cx="9223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515" name="AutoShape 10"/>
          <p:cNvCxnSpPr>
            <a:cxnSpLocks noChangeShapeType="1"/>
          </p:cNvCxnSpPr>
          <p:nvPr/>
        </p:nvCxnSpPr>
        <p:spPr bwMode="auto">
          <a:xfrm flipV="1">
            <a:off x="3581400" y="1828800"/>
            <a:ext cx="1752600" cy="1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516" name="AutoShape 11"/>
          <p:cNvCxnSpPr>
            <a:cxnSpLocks noChangeShapeType="1"/>
            <a:stCxn id="21510" idx="3"/>
          </p:cNvCxnSpPr>
          <p:nvPr/>
        </p:nvCxnSpPr>
        <p:spPr bwMode="auto">
          <a:xfrm>
            <a:off x="7170738" y="2041525"/>
            <a:ext cx="906462" cy="1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517" name="Text Box 12"/>
          <p:cNvSpPr txBox="1">
            <a:spLocks noChangeArrowheads="1"/>
          </p:cNvSpPr>
          <p:nvPr/>
        </p:nvSpPr>
        <p:spPr bwMode="auto">
          <a:xfrm>
            <a:off x="914400" y="46482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First phase of a compiler</a:t>
            </a:r>
          </a:p>
          <a:p>
            <a:pPr algn="ctr"/>
            <a:r>
              <a:rPr lang="en-US"/>
              <a:t> read input characters until it identifies the next token   </a:t>
            </a:r>
          </a:p>
        </p:txBody>
      </p:sp>
      <p:cxnSp>
        <p:nvCxnSpPr>
          <p:cNvPr id="21518" name="AutoShape 13"/>
          <p:cNvCxnSpPr>
            <a:cxnSpLocks noChangeShapeType="1"/>
            <a:stCxn id="21510" idx="1"/>
            <a:endCxn id="21509" idx="3"/>
          </p:cNvCxnSpPr>
          <p:nvPr/>
        </p:nvCxnSpPr>
        <p:spPr bwMode="auto">
          <a:xfrm flipH="1">
            <a:off x="3581400" y="2041525"/>
            <a:ext cx="1752600" cy="1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519" name="Text Box 14"/>
          <p:cNvSpPr txBox="1">
            <a:spLocks noChangeArrowheads="1"/>
          </p:cNvSpPr>
          <p:nvPr/>
        </p:nvSpPr>
        <p:spPr bwMode="auto">
          <a:xfrm>
            <a:off x="3962400" y="2133600"/>
            <a:ext cx="1143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get</a:t>
            </a:r>
          </a:p>
          <a:p>
            <a:r>
              <a:rPr lang="en-US" sz="1600"/>
              <a:t>next token</a:t>
            </a:r>
          </a:p>
        </p:txBody>
      </p:sp>
      <p:sp>
        <p:nvSpPr>
          <p:cNvPr id="21520" name="Text Box 15"/>
          <p:cNvSpPr txBox="1">
            <a:spLocks noChangeArrowheads="1"/>
          </p:cNvSpPr>
          <p:nvPr/>
        </p:nvSpPr>
        <p:spPr bwMode="auto">
          <a:xfrm>
            <a:off x="3657600" y="2971800"/>
            <a:ext cx="1836738" cy="822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Symbol</a:t>
            </a:r>
          </a:p>
          <a:p>
            <a:pPr algn="ctr"/>
            <a:r>
              <a:rPr lang="en-US"/>
              <a:t>Table </a:t>
            </a:r>
          </a:p>
        </p:txBody>
      </p:sp>
      <p:cxnSp>
        <p:nvCxnSpPr>
          <p:cNvPr id="21521" name="AutoShape 16"/>
          <p:cNvCxnSpPr>
            <a:cxnSpLocks noChangeShapeType="1"/>
            <a:stCxn id="21509" idx="2"/>
            <a:endCxn id="21520" idx="1"/>
          </p:cNvCxnSpPr>
          <p:nvPr/>
        </p:nvCxnSpPr>
        <p:spPr bwMode="auto">
          <a:xfrm>
            <a:off x="2709863" y="2651125"/>
            <a:ext cx="947737" cy="731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1522" name="AutoShape 17"/>
          <p:cNvCxnSpPr>
            <a:cxnSpLocks noChangeShapeType="1"/>
            <a:stCxn id="21510" idx="2"/>
            <a:endCxn id="21520" idx="3"/>
          </p:cNvCxnSpPr>
          <p:nvPr/>
        </p:nvCxnSpPr>
        <p:spPr bwMode="auto">
          <a:xfrm flipH="1">
            <a:off x="5494338" y="2635250"/>
            <a:ext cx="758825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DF725C4-4650-5B4E-96B7-445037876E03}" type="slidenum">
              <a:rPr lang="en-US" smtClean="0"/>
              <a:pPr/>
              <a:t>5</a:t>
            </a:fld>
            <a:endParaRPr lang="en-US" sz="1400" smtClean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Lexical Analyzer Phases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Sometimes, are divided into two phases</a:t>
            </a:r>
          </a:p>
          <a:p>
            <a:pPr lvl="1" eaLnBrk="1" hangingPunct="1"/>
            <a:r>
              <a:rPr lang="en-US"/>
              <a:t>Scanning</a:t>
            </a:r>
          </a:p>
          <a:p>
            <a:pPr lvl="2" eaLnBrk="1" hangingPunct="1"/>
            <a:r>
              <a:rPr lang="en-US"/>
              <a:t>Simple tasks</a:t>
            </a:r>
          </a:p>
          <a:p>
            <a:pPr lvl="3" eaLnBrk="1" hangingPunct="1"/>
            <a:r>
              <a:rPr lang="en-US"/>
              <a:t>Eliminating white spaces and comments </a:t>
            </a:r>
          </a:p>
          <a:p>
            <a:pPr lvl="1" eaLnBrk="1" hangingPunct="1"/>
            <a:r>
              <a:rPr lang="en-US"/>
              <a:t>Lexical analysis</a:t>
            </a:r>
          </a:p>
          <a:p>
            <a:pPr lvl="2" eaLnBrk="1" hangingPunct="1"/>
            <a:r>
              <a:rPr lang="en-US"/>
              <a:t>More complex tasks</a:t>
            </a:r>
          </a:p>
          <a:p>
            <a:pPr lvl="3"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BD7543B-1456-2842-8283-B24096CA6FF2}" type="slidenum">
              <a:rPr lang="en-US" smtClean="0"/>
              <a:pPr/>
              <a:t>6</a:t>
            </a:fld>
            <a:endParaRPr lang="en-US" sz="1400" smtClean="0"/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Lexical and Syntax Analysis</a:t>
            </a:r>
          </a:p>
        </p:txBody>
      </p:sp>
      <p:sp>
        <p:nvSpPr>
          <p:cNvPr id="23557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Why separating lexical analysis from syntax analysis? </a:t>
            </a:r>
          </a:p>
          <a:p>
            <a:pPr lvl="1" eaLnBrk="1" hangingPunct="1"/>
            <a:r>
              <a:rPr lang="en-US"/>
              <a:t>Simple design is the most important consideration</a:t>
            </a:r>
          </a:p>
          <a:p>
            <a:pPr lvl="2" eaLnBrk="1" hangingPunct="1"/>
            <a:r>
              <a:rPr lang="en-US"/>
              <a:t>Low coupling, high cohesion</a:t>
            </a:r>
          </a:p>
          <a:p>
            <a:pPr lvl="1" eaLnBrk="1" hangingPunct="1"/>
            <a:r>
              <a:rPr lang="en-US"/>
              <a:t>Compiler efficiency is </a:t>
            </a:r>
            <a:r>
              <a:rPr lang="en-US" smtClean="0"/>
              <a:t>improved</a:t>
            </a:r>
          </a:p>
          <a:p>
            <a:pPr lvl="1" eaLnBrk="1" hangingPunct="1"/>
            <a:r>
              <a:rPr lang="en-US"/>
              <a:t>Compiler portability is enhanced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E20FBFC-2FC9-9341-8074-FD40DF63C7B9}" type="slidenum">
              <a:rPr lang="en-US" smtClean="0"/>
              <a:pPr/>
              <a:t>7</a:t>
            </a:fld>
            <a:endParaRPr lang="en-US" sz="1400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Tokens, patterns, lexemes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76200" y="914400"/>
          <a:ext cx="7475538" cy="409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Document" r:id="rId5" imgW="7010400" imgH="3835400" progId="Word.Document.8">
                  <p:embed/>
                </p:oleObj>
              </mc:Choice>
              <mc:Fallback>
                <p:oleObj name="Document" r:id="rId5" imgW="7010400" imgH="38354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914400"/>
                        <a:ext cx="7475538" cy="409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6477000" y="2514600"/>
            <a:ext cx="2362200" cy="35147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/>
              <a:t>pi</a:t>
            </a:r>
            <a:r>
              <a:rPr lang="en-US" sz="1600"/>
              <a:t> is a lexeme for the token identifier </a:t>
            </a:r>
            <a:r>
              <a:rPr lang="en-US" sz="1600" b="1"/>
              <a:t>id</a:t>
            </a:r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The pattern for token </a:t>
            </a:r>
            <a:r>
              <a:rPr lang="en-US" sz="1600" b="1"/>
              <a:t>id </a:t>
            </a:r>
            <a:r>
              <a:rPr lang="en-US" sz="1600"/>
              <a:t>matches the string </a:t>
            </a:r>
            <a:r>
              <a:rPr lang="en-US" sz="1600" b="1"/>
              <a:t>pi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The pattern for token </a:t>
            </a:r>
            <a:r>
              <a:rPr lang="en-US" sz="1600" b="1"/>
              <a:t>id </a:t>
            </a:r>
            <a:r>
              <a:rPr lang="en-US" sz="1600"/>
              <a:t>is a sequence of letters and\or digits, where the sequence always start with a letter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9E9BE3D-2B1D-6F4D-B069-63782FA8E1FC}" type="slidenum">
              <a:rPr lang="en-US" smtClean="0"/>
              <a:pPr/>
              <a:t>8</a:t>
            </a:fld>
            <a:endParaRPr lang="en-US" sz="1400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Tokens, lexemes, patterns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Token</a:t>
            </a:r>
          </a:p>
          <a:p>
            <a:pPr lvl="1" eaLnBrk="1" hangingPunct="1"/>
            <a:r>
              <a:rPr lang="en-US"/>
              <a:t>Terminals in the grammar for the source language</a:t>
            </a:r>
          </a:p>
          <a:p>
            <a:pPr eaLnBrk="1" hangingPunct="1"/>
            <a:r>
              <a:rPr lang="en-US"/>
              <a:t>Lexeme</a:t>
            </a:r>
          </a:p>
          <a:p>
            <a:pPr lvl="1" eaLnBrk="1" hangingPunct="1"/>
            <a:r>
              <a:rPr lang="en-US"/>
              <a:t>Sequence of characters in the source program that is matched by the pattern for a token</a:t>
            </a:r>
          </a:p>
          <a:p>
            <a:pPr eaLnBrk="1" hangingPunct="1"/>
            <a:r>
              <a:rPr lang="en-US"/>
              <a:t>Pattern</a:t>
            </a:r>
          </a:p>
          <a:p>
            <a:pPr lvl="1" eaLnBrk="1" hangingPunct="1"/>
            <a:r>
              <a:rPr lang="en-US"/>
              <a:t>Rule describing the set of lexemes that can represent a particular token in source programs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095343-F0DA-4548-A39E-F2AAC5478992}" type="slidenum">
              <a:rPr lang="en-US" smtClean="0"/>
              <a:pPr/>
              <a:t>9</a:t>
            </a:fld>
            <a:endParaRPr lang="en-US" sz="1400" smtClean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77825" y="2057400"/>
          <a:ext cx="67627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Document" r:id="rId4" imgW="7010400" imgH="3835400" progId="Word.Document.8">
                  <p:embed/>
                </p:oleObj>
              </mc:Choice>
              <mc:Fallback>
                <p:oleObj name="Document" r:id="rId4" imgW="7010400" imgH="38354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2057400"/>
                        <a:ext cx="6762750" cy="370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Attributes for tokens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3820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/>
              <a:t>What happens when more than one lexemes is matched by a pattern?</a:t>
            </a:r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7239000" y="3352800"/>
            <a:ext cx="1522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Lexeme 0</a:t>
            </a:r>
          </a:p>
          <a:p>
            <a:r>
              <a:rPr lang="en-US"/>
              <a:t>Lexeme 1</a:t>
            </a:r>
          </a:p>
        </p:txBody>
      </p:sp>
      <p:cxnSp>
        <p:nvCxnSpPr>
          <p:cNvPr id="28680" name="AutoShape 7"/>
          <p:cNvCxnSpPr>
            <a:cxnSpLocks noChangeShapeType="1"/>
            <a:endCxn id="28679" idx="1"/>
          </p:cNvCxnSpPr>
          <p:nvPr/>
        </p:nvCxnSpPr>
        <p:spPr bwMode="auto">
          <a:xfrm flipV="1">
            <a:off x="4495800" y="3763963"/>
            <a:ext cx="2743200" cy="912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762000" y="58674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B50000"/>
                </a:solidFill>
              </a:rPr>
              <a:t>Pattern for token num matches both lexemes 0 and 1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0C0913B-BF06-A34C-B659-16E2982083F4}" type="slidenum">
              <a:rPr lang="en-US" smtClean="0"/>
              <a:pPr/>
              <a:t>10</a:t>
            </a:fld>
            <a:endParaRPr lang="en-US" sz="1400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Attributes for tokens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It is essential for the code generator to know what string was actually matched</a:t>
            </a:r>
          </a:p>
          <a:p>
            <a:pPr lvl="1" eaLnBrk="1" hangingPunct="1"/>
            <a:r>
              <a:rPr lang="en-US"/>
              <a:t>Token Attributes</a:t>
            </a:r>
          </a:p>
          <a:p>
            <a:pPr lvl="2" eaLnBrk="1" hangingPunct="1"/>
            <a:r>
              <a:rPr lang="en-US"/>
              <a:t>Information about tokens</a:t>
            </a:r>
          </a:p>
          <a:p>
            <a:pPr lvl="2" eaLnBrk="1" hangingPunct="1"/>
            <a:r>
              <a:rPr lang="en-US"/>
              <a:t>A token has a single attribute</a:t>
            </a:r>
          </a:p>
          <a:p>
            <a:pPr lvl="3" eaLnBrk="1" hangingPunct="1"/>
            <a:r>
              <a:rPr lang="en-US"/>
              <a:t>Pointer to the symbol-table entry</a:t>
            </a:r>
          </a:p>
          <a:p>
            <a:pPr lvl="4" eaLnBrk="1" hangingPunct="1"/>
            <a:r>
              <a:rPr lang="en-US"/>
              <a:t>&lt;token, pointer&gt;</a:t>
            </a:r>
          </a:p>
          <a:p>
            <a:pPr lvl="3" eaLnBrk="1" hangingPunct="1"/>
            <a:r>
              <a:rPr lang="en-US"/>
              <a:t>Lexeme and line number </a:t>
            </a:r>
          </a:p>
          <a:p>
            <a:pPr lvl="1" eaLnBrk="1" hangingPunct="1"/>
            <a:r>
              <a:rPr lang="en-US"/>
              <a:t>Question: Do all tokens need to have an entry in the symbol-table?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174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04B7472-1E59-144F-9761-14C1A6888165}" type="slidenum">
              <a:rPr lang="en-US" smtClean="0"/>
              <a:pPr/>
              <a:t>11</a:t>
            </a:fld>
            <a:endParaRPr lang="en-US" sz="1400" smtClean="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31750" name="Text Box 4"/>
          <p:cNvSpPr txBox="1">
            <a:spLocks noChangeArrowheads="1"/>
          </p:cNvSpPr>
          <p:nvPr/>
        </p:nvSpPr>
        <p:spPr bwMode="auto">
          <a:xfrm>
            <a:off x="3505200" y="4724400"/>
            <a:ext cx="1150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if A &lt; B</a:t>
            </a:r>
          </a:p>
        </p:txBody>
      </p:sp>
      <p:sp>
        <p:nvSpPr>
          <p:cNvPr id="31751" name="Text Box 5"/>
          <p:cNvSpPr txBox="1">
            <a:spLocks noChangeArrowheads="1"/>
          </p:cNvSpPr>
          <p:nvPr/>
        </p:nvSpPr>
        <p:spPr bwMode="auto">
          <a:xfrm>
            <a:off x="685800" y="5638800"/>
            <a:ext cx="7723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Identify the tokens and their associated attribute-values 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368425" y="836613"/>
          <a:ext cx="6762750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Document" r:id="rId4" imgW="7010400" imgH="3835400" progId="Word.Document.8">
                  <p:embed/>
                </p:oleObj>
              </mc:Choice>
              <mc:Fallback>
                <p:oleObj name="Document" r:id="rId4" imgW="7010400" imgH="38354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836613"/>
                        <a:ext cx="6762750" cy="370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ACC93B4-84C5-BF45-88BF-DD6B610301E8}" type="slidenum">
              <a:rPr lang="en-US" smtClean="0"/>
              <a:pPr/>
              <a:t>12</a:t>
            </a:fld>
            <a:endParaRPr lang="en-US" sz="1400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Solution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838200" y="2438400"/>
            <a:ext cx="7572375" cy="28622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>
                <a:solidFill>
                  <a:srgbClr val="B50000"/>
                </a:solidFill>
                <a:latin typeface="Courier New" charset="0"/>
              </a:rPr>
              <a:t>&lt;if,null &gt;</a:t>
            </a:r>
          </a:p>
          <a:p>
            <a:endParaRPr kumimoji="1" lang="en-US" sz="2000">
              <a:solidFill>
                <a:srgbClr val="B50000"/>
              </a:solidFill>
              <a:latin typeface="Courier New" charset="0"/>
            </a:endParaRPr>
          </a:p>
          <a:p>
            <a:r>
              <a:rPr kumimoji="1" lang="en-US" sz="2000">
                <a:solidFill>
                  <a:srgbClr val="B50000"/>
                </a:solidFill>
                <a:latin typeface="Courier New" charset="0"/>
              </a:rPr>
              <a:t>&lt;id, pointer to symbol-table entry for A&gt;</a:t>
            </a:r>
          </a:p>
          <a:p>
            <a:endParaRPr kumimoji="1" lang="en-US" sz="2000">
              <a:solidFill>
                <a:srgbClr val="B50000"/>
              </a:solidFill>
              <a:latin typeface="Courier New" charset="0"/>
            </a:endParaRPr>
          </a:p>
          <a:p>
            <a:r>
              <a:rPr kumimoji="1" lang="en-US" sz="2000">
                <a:solidFill>
                  <a:srgbClr val="B50000"/>
                </a:solidFill>
                <a:latin typeface="Courier New" charset="0"/>
              </a:rPr>
              <a:t>&lt;relation, pointer to symbol-table entry for &lt; &gt;</a:t>
            </a:r>
          </a:p>
          <a:p>
            <a:endParaRPr kumimoji="1" lang="en-US" sz="2000">
              <a:solidFill>
                <a:srgbClr val="B50000"/>
              </a:solidFill>
              <a:latin typeface="Courier New" charset="0"/>
            </a:endParaRPr>
          </a:p>
          <a:p>
            <a:r>
              <a:rPr kumimoji="1" lang="en-US" sz="2000">
                <a:solidFill>
                  <a:srgbClr val="B50000"/>
                </a:solidFill>
                <a:latin typeface="Courier New" charset="0"/>
              </a:rPr>
              <a:t>&lt;id, pointer to symbol-table entry for B&gt;</a:t>
            </a:r>
          </a:p>
          <a:p>
            <a:endParaRPr kumimoji="1" lang="en-US" sz="2000">
              <a:solidFill>
                <a:srgbClr val="B50000"/>
              </a:solidFill>
              <a:latin typeface="Courier New" charset="0"/>
            </a:endParaRPr>
          </a:p>
          <a:p>
            <a:endParaRPr kumimoji="1" lang="en-US" sz="2000">
              <a:solidFill>
                <a:srgbClr val="B50000"/>
              </a:solidFill>
              <a:latin typeface="Courier New" charset="0"/>
            </a:endParaRP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505200" y="1371600"/>
            <a:ext cx="1150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if A &lt; B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E209AE-E34A-6545-A652-C372FA5825AF}" type="slidenum">
              <a:rPr lang="en-US" smtClean="0"/>
              <a:pPr/>
              <a:t>13</a:t>
            </a:fld>
            <a:endParaRPr lang="en-US" sz="1400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Lexical Errors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fi (0)</a:t>
            </a:r>
          </a:p>
          <a:p>
            <a:pPr lvl="1" eaLnBrk="1" hangingPunct="1"/>
            <a:r>
              <a:rPr lang="en-US"/>
              <a:t>misspelling for the keyword if </a:t>
            </a:r>
          </a:p>
          <a:p>
            <a:pPr lvl="1" eaLnBrk="1" hangingPunct="1"/>
            <a:r>
              <a:rPr lang="en-US"/>
              <a:t>function identifier</a:t>
            </a:r>
          </a:p>
          <a:p>
            <a:pPr eaLnBrk="1" hangingPunct="1"/>
            <a:r>
              <a:rPr lang="en-US"/>
              <a:t>There are cases where the error is clear</a:t>
            </a:r>
          </a:p>
          <a:p>
            <a:pPr lvl="1" eaLnBrk="1" hangingPunct="1"/>
            <a:r>
              <a:rPr lang="en-US"/>
              <a:t>None of the patterns for tokens matches the remaining input</a:t>
            </a:r>
          </a:p>
          <a:p>
            <a:pPr lvl="1" eaLnBrk="1" hangingPunct="1"/>
            <a:r>
              <a:rPr lang="en-US"/>
              <a:t>Error-recovery actions</a:t>
            </a:r>
          </a:p>
          <a:p>
            <a:pPr lvl="2" eaLnBrk="1" hangingPunct="1"/>
            <a:r>
              <a:rPr lang="en-US"/>
              <a:t>Examples?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5CF01B9-35A8-004B-B9AC-9055BD905FC8}" type="slidenum">
              <a:rPr lang="en-US" smtClean="0"/>
              <a:pPr/>
              <a:t>14</a:t>
            </a:fld>
            <a:endParaRPr lang="en-US" sz="1400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Lecture Outline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Role of lexical analyzer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Issues, tokens, patterns, lexemes, attributes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/>
              <a:t>Input Buffering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/>
              <a:t>Buffer pairs, sentinel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Specification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Strings, languages, regular expressions and definitions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Recognition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Transition diagrams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Finite Automata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NFA, DFA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8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400"/>
          </a:p>
          <a:p>
            <a:pPr lvl="1" eaLnBrk="1" hangingPunct="1">
              <a:lnSpc>
                <a:spcPct val="90000"/>
              </a:lnSpc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D3D94C4-BE08-8045-89EC-6BAECB81329E}" type="slidenum">
              <a:rPr lang="en-US" smtClean="0"/>
              <a:pPr/>
              <a:t>15</a:t>
            </a:fld>
            <a:endParaRPr lang="en-US" sz="1400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Input Buffering Issues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Three approaches to the implementation of a lexical analyzer</a:t>
            </a:r>
          </a:p>
          <a:p>
            <a:pPr lvl="1" eaLnBrk="1" hangingPunct="1"/>
            <a:r>
              <a:rPr lang="en-US"/>
              <a:t>Use a lexical-analyzer generator</a:t>
            </a:r>
          </a:p>
          <a:p>
            <a:pPr lvl="1" eaLnBrk="1" hangingPunct="1"/>
            <a:r>
              <a:rPr lang="en-US"/>
              <a:t>Write a lexical analyzer in a systems programming  language using the I/O provided</a:t>
            </a:r>
          </a:p>
          <a:p>
            <a:pPr lvl="1" eaLnBrk="1" hangingPunct="1"/>
            <a:r>
              <a:rPr lang="en-US"/>
              <a:t>Write a lexical analyzer in assembly and explicitly manage the reading of input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4222681-C7B6-0B46-B564-97BE0DBD093B}" type="slidenum">
              <a:rPr lang="en-US" smtClean="0"/>
              <a:pPr/>
              <a:t>16</a:t>
            </a:fld>
            <a:endParaRPr lang="en-US" sz="1400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Buffering 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Lexical analyzer may need to look ahead several characters beyond the lexeme for pattern before a match can be announced</a:t>
            </a:r>
          </a:p>
          <a:p>
            <a:pPr lvl="1" eaLnBrk="1" hangingPunct="1"/>
            <a:r>
              <a:rPr lang="en-US"/>
              <a:t>ungetc pushes lookahead characters back into the input stream</a:t>
            </a:r>
          </a:p>
          <a:p>
            <a:pPr lvl="1" eaLnBrk="1" hangingPunct="1"/>
            <a:r>
              <a:rPr lang="en-US"/>
              <a:t>Other buffering schemes to minimize the overhead </a:t>
            </a:r>
          </a:p>
          <a:p>
            <a:pPr lvl="2" eaLnBrk="1" hangingPunct="1"/>
            <a:r>
              <a:rPr lang="en-US"/>
              <a:t>Dividing a buffer into 2 N-character halves</a:t>
            </a:r>
          </a:p>
          <a:p>
            <a:pPr lvl="3" eaLnBrk="1" hangingPunct="1"/>
            <a:r>
              <a:rPr lang="en-US"/>
              <a:t>Load N characters into each buffer half using a single read command</a:t>
            </a:r>
          </a:p>
          <a:p>
            <a:pPr lvl="3" eaLnBrk="1" hangingPunct="1"/>
            <a:r>
              <a:rPr lang="en-US"/>
              <a:t>Use eof special character to signal the end of the source program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89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CE73CE0-7FEE-1D42-BA03-7D63B754A537}" type="slidenum">
              <a:rPr lang="en-US" smtClean="0"/>
              <a:pPr/>
              <a:t>17</a:t>
            </a:fld>
            <a:endParaRPr lang="en-US" sz="1400" smtClean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Lecture Outline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Role of lexical analyzer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Issues, tokens, patterns, lexemes, attributes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Input Buffering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Buffer pairs, sentinel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/>
              <a:t>Specification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/>
              <a:t>Strings, languages, regular expressions and definitions</a:t>
            </a:r>
            <a:endParaRPr lang="en-US" sz="24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Recognition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Transition diagrams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Finite Automata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NFA, DFA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8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400"/>
          </a:p>
          <a:p>
            <a:pPr lvl="1" eaLnBrk="1" hangingPunct="1">
              <a:lnSpc>
                <a:spcPct val="90000"/>
              </a:lnSpc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9B28AB4-26BA-E94A-ADD1-696899725948}" type="slidenum">
              <a:rPr lang="en-US" smtClean="0"/>
              <a:pPr/>
              <a:t>18</a:t>
            </a:fld>
            <a:endParaRPr lang="en-US" sz="1400" smtClean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Specification of Tokens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Strings and languages</a:t>
            </a:r>
          </a:p>
          <a:p>
            <a:pPr lvl="1" eaLnBrk="1" hangingPunct="1"/>
            <a:r>
              <a:rPr lang="en-US"/>
              <a:t>Alphabet, character class</a:t>
            </a:r>
          </a:p>
          <a:p>
            <a:pPr lvl="2" eaLnBrk="1" hangingPunct="1"/>
            <a:r>
              <a:rPr lang="en-US"/>
              <a:t>Finite set of symbols</a:t>
            </a:r>
          </a:p>
          <a:p>
            <a:pPr lvl="2" eaLnBrk="1" hangingPunct="1"/>
            <a:r>
              <a:rPr lang="en-US"/>
              <a:t>{0,1} is the binary alphabet</a:t>
            </a:r>
          </a:p>
          <a:p>
            <a:pPr lvl="1" eaLnBrk="1" hangingPunct="1"/>
            <a:r>
              <a:rPr lang="en-US"/>
              <a:t>String, sentence, word</a:t>
            </a:r>
          </a:p>
          <a:p>
            <a:pPr lvl="2" eaLnBrk="1" hangingPunct="1"/>
            <a:r>
              <a:rPr lang="en-US"/>
              <a:t>….over some alphabet is a finite sequence of symbols drawn from that alphabet </a:t>
            </a:r>
          </a:p>
          <a:p>
            <a:pPr lvl="3" eaLnBrk="1" hangingPunct="1"/>
            <a:r>
              <a:rPr lang="en-US"/>
              <a:t>0100001 is a string over the binary alphabet of length 7 </a:t>
            </a:r>
          </a:p>
          <a:p>
            <a:pPr lvl="4" eaLnBrk="1" hangingPunct="1"/>
            <a:r>
              <a:rPr lang="en-US"/>
              <a:t>230001 is not a string over the binary alphabet</a:t>
            </a:r>
          </a:p>
          <a:p>
            <a:pPr lvl="3" eaLnBrk="1" hangingPunct="1"/>
            <a:r>
              <a:rPr lang="en-US"/>
              <a:t>Empty string </a:t>
            </a:r>
            <a:r>
              <a:rPr lang="en-US">
                <a:sym typeface="Symbol" charset="2"/>
              </a:rPr>
              <a:t></a:t>
            </a:r>
            <a:endParaRPr lang="en-US"/>
          </a:p>
          <a:p>
            <a:pPr lvl="1" eaLnBrk="1" hangingPunct="1"/>
            <a:r>
              <a:rPr lang="en-US"/>
              <a:t>Language</a:t>
            </a:r>
          </a:p>
          <a:p>
            <a:pPr lvl="2" eaLnBrk="1" hangingPunct="1"/>
            <a:r>
              <a:rPr lang="en-US"/>
              <a:t>Set of strings over fixed alphabet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B0EED18-5390-844C-A600-1DAC6780992F}" type="slidenum">
              <a:rPr lang="en-US" smtClean="0"/>
              <a:pPr/>
              <a:t>19</a:t>
            </a:fld>
            <a:endParaRPr lang="en-US" sz="1400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on strings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Suppose x, y are strings</a:t>
            </a:r>
          </a:p>
          <a:p>
            <a:pPr lvl="1" eaLnBrk="1" hangingPunct="1"/>
            <a:r>
              <a:rPr lang="en-US"/>
              <a:t>Concatenation of x and y</a:t>
            </a:r>
          </a:p>
          <a:p>
            <a:pPr lvl="2" eaLnBrk="1" hangingPunct="1"/>
            <a:r>
              <a:rPr lang="en-US"/>
              <a:t>x = school  y = work</a:t>
            </a:r>
          </a:p>
          <a:p>
            <a:pPr lvl="2" eaLnBrk="1" hangingPunct="1"/>
            <a:r>
              <a:rPr lang="en-US"/>
              <a:t>xy = schoolwork </a:t>
            </a:r>
          </a:p>
          <a:p>
            <a:pPr lvl="2" eaLnBrk="1" hangingPunct="1"/>
            <a:r>
              <a:rPr lang="en-US"/>
              <a:t>x </a:t>
            </a:r>
            <a:r>
              <a:rPr lang="en-US">
                <a:sym typeface="Symbol" charset="2"/>
              </a:rPr>
              <a:t></a:t>
            </a:r>
            <a:r>
              <a:rPr lang="en-US"/>
              <a:t> = </a:t>
            </a:r>
            <a:r>
              <a:rPr lang="en-US">
                <a:sym typeface="Symbol" charset="2"/>
              </a:rPr>
              <a:t></a:t>
            </a:r>
            <a:r>
              <a:rPr lang="en-US"/>
              <a:t> x = x</a:t>
            </a:r>
          </a:p>
          <a:p>
            <a:pPr lvl="1" eaLnBrk="1" hangingPunct="1"/>
            <a:r>
              <a:rPr lang="en-US"/>
              <a:t>Exponentiation of x</a:t>
            </a:r>
          </a:p>
          <a:p>
            <a:pPr lvl="2" eaLnBrk="1" hangingPunct="1"/>
            <a:r>
              <a:rPr lang="en-US"/>
              <a:t>x</a:t>
            </a:r>
            <a:r>
              <a:rPr lang="en-US" baseline="30000"/>
              <a:t>0</a:t>
            </a:r>
            <a:r>
              <a:rPr lang="en-US"/>
              <a:t> = </a:t>
            </a:r>
            <a:r>
              <a:rPr lang="en-US">
                <a:sym typeface="Symbol" charset="2"/>
              </a:rPr>
              <a:t></a:t>
            </a:r>
            <a:endParaRPr lang="en-US"/>
          </a:p>
          <a:p>
            <a:pPr lvl="2" eaLnBrk="1" hangingPunct="1"/>
            <a:r>
              <a:rPr lang="en-US"/>
              <a:t>x</a:t>
            </a:r>
            <a:r>
              <a:rPr lang="en-US" baseline="30000"/>
              <a:t>1</a:t>
            </a:r>
            <a:r>
              <a:rPr lang="en-US"/>
              <a:t> = x</a:t>
            </a:r>
          </a:p>
          <a:p>
            <a:pPr lvl="2" eaLnBrk="1" hangingPunct="1"/>
            <a:r>
              <a:rPr lang="en-US"/>
              <a:t>x</a:t>
            </a:r>
            <a:r>
              <a:rPr lang="en-US" baseline="30000"/>
              <a:t>2</a:t>
            </a:r>
            <a:r>
              <a:rPr lang="en-US"/>
              <a:t> = xx</a:t>
            </a:r>
          </a:p>
          <a:p>
            <a:pPr lvl="2" eaLnBrk="1" hangingPunct="1"/>
            <a:r>
              <a:rPr lang="en-US"/>
              <a:t>x</a:t>
            </a:r>
            <a:r>
              <a:rPr lang="en-US" baseline="30000"/>
              <a:t>i</a:t>
            </a:r>
            <a:r>
              <a:rPr lang="en-US"/>
              <a:t> = x</a:t>
            </a:r>
            <a:r>
              <a:rPr lang="en-US" baseline="30000"/>
              <a:t>i-1</a:t>
            </a:r>
            <a:r>
              <a:rPr lang="en-US"/>
              <a:t>x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E23F116-D5C1-D54E-9E8D-968C50DEF06F}" type="slidenum">
              <a:rPr lang="en-US" smtClean="0"/>
              <a:pPr/>
              <a:t>20</a:t>
            </a:fld>
            <a:endParaRPr lang="en-US" sz="1400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on strings…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Consider s = school</a:t>
            </a:r>
          </a:p>
          <a:p>
            <a:pPr lvl="1" eaLnBrk="1" hangingPunct="1"/>
            <a:r>
              <a:rPr lang="en-US"/>
              <a:t>What is…. </a:t>
            </a:r>
          </a:p>
          <a:p>
            <a:pPr lvl="2" eaLnBrk="1" hangingPunct="1"/>
            <a:r>
              <a:rPr lang="en-US"/>
              <a:t>Prefix of s</a:t>
            </a:r>
          </a:p>
          <a:p>
            <a:pPr lvl="2" eaLnBrk="1" hangingPunct="1"/>
            <a:r>
              <a:rPr lang="en-US"/>
              <a:t>Suffix of s</a:t>
            </a:r>
          </a:p>
          <a:p>
            <a:pPr lvl="2" eaLnBrk="1" hangingPunct="1"/>
            <a:r>
              <a:rPr lang="en-US"/>
              <a:t>Substring of s</a:t>
            </a:r>
          </a:p>
          <a:p>
            <a:pPr lvl="2" eaLnBrk="1" hangingPunct="1"/>
            <a:r>
              <a:rPr lang="en-US"/>
              <a:t>Subsequence of s</a:t>
            </a:r>
          </a:p>
          <a:p>
            <a:pPr lvl="1" eaLnBrk="1" hangingPunct="1"/>
            <a:r>
              <a:rPr lang="en-US"/>
              <a:t>For every string </a:t>
            </a:r>
          </a:p>
          <a:p>
            <a:pPr lvl="2" eaLnBrk="1" hangingPunct="1"/>
            <a:r>
              <a:rPr lang="en-US"/>
              <a:t>both s and  </a:t>
            </a:r>
            <a:r>
              <a:rPr lang="en-US">
                <a:sym typeface="Symbol" charset="2"/>
              </a:rPr>
              <a:t> are prefixes, suffixes, and substrings of s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082340-7043-3844-8671-174BDE127FF9}" type="slidenum">
              <a:rPr lang="en-US" smtClean="0"/>
              <a:pPr/>
              <a:t>21</a:t>
            </a:fld>
            <a:endParaRPr lang="en-US" sz="1400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Operations on Languages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For lexical analysis, we are interested in the following:</a:t>
            </a:r>
          </a:p>
          <a:p>
            <a:pPr lvl="1" eaLnBrk="1" hangingPunct="1"/>
            <a:r>
              <a:rPr lang="en-US"/>
              <a:t>operations</a:t>
            </a:r>
          </a:p>
          <a:p>
            <a:pPr lvl="2" eaLnBrk="1" hangingPunct="1"/>
            <a:r>
              <a:rPr lang="en-US"/>
              <a:t>Union</a:t>
            </a:r>
          </a:p>
          <a:p>
            <a:pPr lvl="2" eaLnBrk="1" hangingPunct="1"/>
            <a:r>
              <a:rPr lang="en-US"/>
              <a:t>Concatenation</a:t>
            </a:r>
          </a:p>
          <a:p>
            <a:pPr lvl="2" eaLnBrk="1" hangingPunct="1"/>
            <a:r>
              <a:rPr lang="en-US"/>
              <a:t>Closure</a:t>
            </a:r>
          </a:p>
          <a:p>
            <a:pPr lvl="2" eaLnBrk="1" hangingPunct="1"/>
            <a:r>
              <a:rPr lang="en-US"/>
              <a:t>Exponentiation</a:t>
            </a:r>
          </a:p>
          <a:p>
            <a:pPr lvl="1" eaLnBrk="1" hangingPunct="1"/>
            <a:r>
              <a:rPr lang="en-US"/>
              <a:t> A new language is created by applying the operations on existing languages 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A1E144-D5F3-CA45-9E62-13DAD3E7DE3A}" type="slidenum">
              <a:rPr lang="en-US" smtClean="0"/>
              <a:pPr/>
              <a:t>22</a:t>
            </a:fld>
            <a:endParaRPr lang="en-US" sz="1400" smtClean="0"/>
          </a:p>
        </p:txBody>
      </p:sp>
      <p:sp>
        <p:nvSpPr>
          <p:cNvPr id="4608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Union Operation</a:t>
            </a:r>
          </a:p>
        </p:txBody>
      </p:sp>
      <p:sp>
        <p:nvSpPr>
          <p:cNvPr id="46085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Consider Languages L= {a,b}, M = {1,2}</a:t>
            </a:r>
          </a:p>
          <a:p>
            <a:pPr eaLnBrk="1" hangingPunct="1"/>
            <a:endParaRPr lang="en-US"/>
          </a:p>
          <a:p>
            <a:pPr lvl="1" eaLnBrk="1" hangingPunct="1"/>
            <a:r>
              <a:rPr lang="en-US"/>
              <a:t>Union of L and M is written as L </a:t>
            </a:r>
            <a:r>
              <a:rPr lang="en-US">
                <a:sym typeface="Symbol" charset="2"/>
              </a:rPr>
              <a:t></a:t>
            </a:r>
            <a:r>
              <a:rPr lang="en-US"/>
              <a:t> M</a:t>
            </a:r>
          </a:p>
          <a:p>
            <a:pPr lvl="2" eaLnBrk="1" hangingPunct="1"/>
            <a:r>
              <a:rPr lang="en-US"/>
              <a:t>L </a:t>
            </a:r>
            <a:r>
              <a:rPr lang="en-US">
                <a:sym typeface="Symbol" charset="2"/>
              </a:rPr>
              <a:t></a:t>
            </a:r>
            <a:r>
              <a:rPr lang="en-US"/>
              <a:t> M = {s | s is in L or s is in M} </a:t>
            </a:r>
          </a:p>
          <a:p>
            <a:pPr lvl="2" eaLnBrk="1" hangingPunct="1"/>
            <a:r>
              <a:rPr lang="en-US"/>
              <a:t>L </a:t>
            </a:r>
            <a:r>
              <a:rPr lang="en-US">
                <a:sym typeface="Symbol" charset="2"/>
              </a:rPr>
              <a:t></a:t>
            </a:r>
            <a:r>
              <a:rPr lang="en-US"/>
              <a:t> M = {a,b,1,2}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70D65D-8A7D-F849-BCEA-692D3E342E43}" type="slidenum">
              <a:rPr lang="en-US" smtClean="0"/>
              <a:pPr/>
              <a:t>23</a:t>
            </a:fld>
            <a:endParaRPr lang="en-US" sz="1400" smtClean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Concatenation Operation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Consider Languages L= {a,b}, M = {1,2}</a:t>
            </a:r>
          </a:p>
          <a:p>
            <a:pPr eaLnBrk="1" hangingPunct="1"/>
            <a:endParaRPr lang="en-US"/>
          </a:p>
          <a:p>
            <a:pPr lvl="1" eaLnBrk="1" hangingPunct="1"/>
            <a:r>
              <a:rPr lang="en-US"/>
              <a:t>Concatenation of L and M is written as LM</a:t>
            </a:r>
          </a:p>
          <a:p>
            <a:pPr lvl="2" eaLnBrk="1" hangingPunct="1"/>
            <a:r>
              <a:rPr lang="en-US"/>
              <a:t>L M = {st | s is in L and t is in M}</a:t>
            </a:r>
          </a:p>
          <a:p>
            <a:pPr lvl="2" eaLnBrk="1" hangingPunct="1"/>
            <a:r>
              <a:rPr lang="en-US"/>
              <a:t>LM = {a1, a2, b1, b2}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B139530-54D5-FF42-9352-11CFDA9365AA}" type="slidenum">
              <a:rPr lang="en-US" smtClean="0"/>
              <a:pPr/>
              <a:t>24</a:t>
            </a:fld>
            <a:endParaRPr lang="en-US" sz="1400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Exponentiation Operation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Consider Language L = {a,b}</a:t>
            </a:r>
          </a:p>
          <a:p>
            <a:pPr eaLnBrk="1" hangingPunct="1">
              <a:buFontTx/>
              <a:buNone/>
            </a:pPr>
            <a:endParaRPr lang="en-US"/>
          </a:p>
          <a:p>
            <a:pPr lvl="1" eaLnBrk="1" hangingPunct="1">
              <a:buFontTx/>
              <a:buNone/>
            </a:pPr>
            <a:r>
              <a:rPr lang="en-US"/>
              <a:t>L</a:t>
            </a:r>
            <a:r>
              <a:rPr lang="en-US" baseline="30000"/>
              <a:t>0</a:t>
            </a:r>
            <a:r>
              <a:rPr lang="en-US"/>
              <a:t> = {</a:t>
            </a:r>
            <a:r>
              <a:rPr lang="en-US">
                <a:sym typeface="Symbol" charset="2"/>
              </a:rPr>
              <a:t>}</a:t>
            </a:r>
            <a:endParaRPr lang="en-US"/>
          </a:p>
          <a:p>
            <a:pPr lvl="1" eaLnBrk="1" hangingPunct="1">
              <a:buFontTx/>
              <a:buNone/>
            </a:pPr>
            <a:r>
              <a:rPr lang="en-US"/>
              <a:t>L</a:t>
            </a:r>
            <a:r>
              <a:rPr lang="en-US" baseline="30000"/>
              <a:t>1</a:t>
            </a:r>
            <a:r>
              <a:rPr lang="en-US"/>
              <a:t> = L = {a,b}</a:t>
            </a:r>
          </a:p>
          <a:p>
            <a:pPr lvl="1" eaLnBrk="1" hangingPunct="1">
              <a:buFontTx/>
              <a:buNone/>
            </a:pPr>
            <a:r>
              <a:rPr lang="en-US"/>
              <a:t>L</a:t>
            </a:r>
            <a:r>
              <a:rPr lang="en-US" baseline="30000"/>
              <a:t>2</a:t>
            </a:r>
            <a:r>
              <a:rPr lang="en-US"/>
              <a:t> = LL = {a,b}{a,b}={aa,ab,ba,bb}</a:t>
            </a:r>
          </a:p>
          <a:p>
            <a:pPr lvl="1" eaLnBrk="1" hangingPunct="1">
              <a:buFontTx/>
              <a:buNone/>
            </a:pPr>
            <a:r>
              <a:rPr lang="en-US"/>
              <a:t>…</a:t>
            </a:r>
          </a:p>
          <a:p>
            <a:pPr lvl="1" eaLnBrk="1" hangingPunct="1">
              <a:buFontTx/>
              <a:buNone/>
            </a:pPr>
            <a:r>
              <a:rPr lang="en-US"/>
              <a:t>L</a:t>
            </a:r>
            <a:r>
              <a:rPr lang="en-US" baseline="30000"/>
              <a:t>i</a:t>
            </a:r>
            <a:r>
              <a:rPr lang="en-US"/>
              <a:t> = L</a:t>
            </a:r>
            <a:r>
              <a:rPr lang="en-US" baseline="30000"/>
              <a:t>i-1</a:t>
            </a:r>
            <a:r>
              <a:rPr lang="en-US"/>
              <a:t>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F5E1905-FF07-1C4E-A34B-496C4582F000}" type="slidenum">
              <a:rPr lang="en-US" smtClean="0"/>
              <a:pPr/>
              <a:t>25</a:t>
            </a:fld>
            <a:endParaRPr lang="en-US" sz="1400" smtClean="0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Kleene closure Operation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Consider Language L = {a,b}</a:t>
            </a:r>
          </a:p>
          <a:p>
            <a:pPr eaLnBrk="1" hangingPunct="1"/>
            <a:endParaRPr lang="en-US"/>
          </a:p>
          <a:p>
            <a:pPr lvl="1" eaLnBrk="1" hangingPunct="1"/>
            <a:r>
              <a:rPr lang="en-US"/>
              <a:t>Kleene-closure of L is written as L*</a:t>
            </a:r>
          </a:p>
          <a:p>
            <a:pPr lvl="2" eaLnBrk="1" hangingPunct="1"/>
            <a:r>
              <a:rPr lang="en-US"/>
              <a:t>L* = </a:t>
            </a:r>
            <a:r>
              <a:rPr lang="en-US">
                <a:sym typeface="Symbol" charset="2"/>
              </a:rPr>
              <a:t>L</a:t>
            </a:r>
            <a:r>
              <a:rPr lang="en-US" baseline="30000"/>
              <a:t>i</a:t>
            </a:r>
            <a:r>
              <a:rPr lang="en-US"/>
              <a:t>  with i=0 to </a:t>
            </a:r>
            <a:r>
              <a:rPr lang="en-US">
                <a:sym typeface="Symbol" charset="2"/>
              </a:rPr>
              <a:t></a:t>
            </a:r>
          </a:p>
          <a:p>
            <a:pPr lvl="3" eaLnBrk="1" hangingPunct="1"/>
            <a:r>
              <a:rPr lang="en-US" smtClean="0">
                <a:sym typeface="Symbol" charset="2"/>
              </a:rPr>
              <a:t>(union of zero </a:t>
            </a:r>
            <a:r>
              <a:rPr lang="en-US">
                <a:sym typeface="Symbol" charset="2"/>
              </a:rPr>
              <a:t>or more concatenations of L)</a:t>
            </a:r>
            <a:r>
              <a:rPr lang="en-US"/>
              <a:t> </a:t>
            </a:r>
          </a:p>
          <a:p>
            <a:pPr lvl="2" eaLnBrk="1" hangingPunct="1"/>
            <a:r>
              <a:rPr lang="en-US"/>
              <a:t>L* = {</a:t>
            </a:r>
            <a:r>
              <a:rPr lang="en-US">
                <a:sym typeface="Symbol" charset="2"/>
              </a:rPr>
              <a:t>,</a:t>
            </a:r>
            <a:r>
              <a:rPr lang="en-US"/>
              <a:t>a,b,aa,ab,ba,bb,…</a:t>
            </a:r>
            <a:r>
              <a:rPr lang="en-US" smtClean="0"/>
              <a:t>}</a:t>
            </a:r>
          </a:p>
          <a:p>
            <a:pPr lvl="3" eaLnBrk="1" hangingPunct="1"/>
            <a:r>
              <a:rPr lang="en-US" smtClean="0"/>
              <a:t>L</a:t>
            </a:r>
            <a:r>
              <a:rPr lang="en-US" baseline="30000" smtClean="0"/>
              <a:t>0</a:t>
            </a:r>
            <a:r>
              <a:rPr lang="en-US" smtClean="0"/>
              <a:t> = {</a:t>
            </a:r>
            <a:r>
              <a:rPr lang="en-US" smtClean="0">
                <a:sym typeface="Symbol" charset="2"/>
              </a:rPr>
              <a:t>}</a:t>
            </a:r>
          </a:p>
          <a:p>
            <a:pPr lvl="3" eaLnBrk="1" hangingPunct="1"/>
            <a:r>
              <a:rPr lang="en-US" smtClean="0"/>
              <a:t>L</a:t>
            </a:r>
            <a:r>
              <a:rPr lang="en-US" baseline="30000" smtClean="0"/>
              <a:t>1</a:t>
            </a:r>
            <a:r>
              <a:rPr lang="en-US" smtClean="0"/>
              <a:t> = {a,b}</a:t>
            </a:r>
          </a:p>
          <a:p>
            <a:pPr lvl="3" eaLnBrk="1" hangingPunct="1"/>
            <a:r>
              <a:rPr lang="en-US" smtClean="0"/>
              <a:t>L</a:t>
            </a:r>
            <a:r>
              <a:rPr lang="en-US" baseline="30000" smtClean="0"/>
              <a:t>0</a:t>
            </a:r>
            <a:r>
              <a:rPr lang="en-US" smtClean="0"/>
              <a:t> </a:t>
            </a:r>
            <a:r>
              <a:rPr lang="en-US" smtClean="0">
                <a:sym typeface="Symbol" charset="2"/>
              </a:rPr>
              <a:t> </a:t>
            </a:r>
            <a:r>
              <a:rPr lang="en-US" smtClean="0"/>
              <a:t>L</a:t>
            </a:r>
            <a:r>
              <a:rPr lang="en-US" baseline="30000" smtClean="0"/>
              <a:t>1</a:t>
            </a:r>
            <a:r>
              <a:rPr lang="en-US" smtClean="0"/>
              <a:t> = {</a:t>
            </a:r>
            <a:r>
              <a:rPr lang="en-US" smtClean="0">
                <a:sym typeface="Symbol" charset="2"/>
              </a:rPr>
              <a:t>, </a:t>
            </a:r>
            <a:r>
              <a:rPr lang="en-US" smtClean="0"/>
              <a:t>a,b}</a:t>
            </a:r>
          </a:p>
          <a:p>
            <a:pPr lvl="3" eaLnBrk="1" hangingPunct="1"/>
            <a:endParaRPr lang="en-US" smtClean="0"/>
          </a:p>
          <a:p>
            <a:pPr lvl="3" eaLnBrk="1" hangingPunct="1"/>
            <a:r>
              <a:rPr lang="en-US" smtClean="0"/>
              <a:t>L</a:t>
            </a:r>
            <a:r>
              <a:rPr lang="en-US" baseline="30000" smtClean="0"/>
              <a:t>2</a:t>
            </a:r>
            <a:r>
              <a:rPr lang="en-US" smtClean="0"/>
              <a:t> = {a,b} {a,b} = {aa,ab,ba,bb}</a:t>
            </a:r>
          </a:p>
          <a:p>
            <a:pPr lvl="3" eaLnBrk="1" hangingPunct="1"/>
            <a:endParaRPr lang="en-US" smtClean="0"/>
          </a:p>
          <a:p>
            <a:pPr lvl="3" eaLnBrk="1" hangingPunct="1"/>
            <a:r>
              <a:rPr lang="en-US" smtClean="0"/>
              <a:t>L</a:t>
            </a:r>
            <a:r>
              <a:rPr lang="en-US" baseline="30000" smtClean="0"/>
              <a:t>0</a:t>
            </a:r>
            <a:r>
              <a:rPr lang="en-US" smtClean="0"/>
              <a:t> </a:t>
            </a:r>
            <a:r>
              <a:rPr lang="en-US" smtClean="0">
                <a:sym typeface="Symbol" charset="2"/>
              </a:rPr>
              <a:t> </a:t>
            </a:r>
            <a:r>
              <a:rPr lang="en-US" smtClean="0"/>
              <a:t>L</a:t>
            </a:r>
            <a:r>
              <a:rPr lang="en-US" baseline="30000" smtClean="0"/>
              <a:t>1</a:t>
            </a:r>
            <a:r>
              <a:rPr lang="en-US" smtClean="0"/>
              <a:t> </a:t>
            </a:r>
            <a:r>
              <a:rPr lang="en-US" smtClean="0">
                <a:sym typeface="Symbol" charset="2"/>
              </a:rPr>
              <a:t> </a:t>
            </a:r>
            <a:r>
              <a:rPr lang="en-US" smtClean="0"/>
              <a:t>L</a:t>
            </a:r>
            <a:r>
              <a:rPr lang="en-US" baseline="30000" smtClean="0"/>
              <a:t>2</a:t>
            </a:r>
            <a:r>
              <a:rPr lang="en-US" smtClean="0"/>
              <a:t> = {</a:t>
            </a:r>
            <a:r>
              <a:rPr lang="en-US" smtClean="0">
                <a:sym typeface="Symbol" charset="2"/>
              </a:rPr>
              <a:t>, </a:t>
            </a:r>
            <a:r>
              <a:rPr lang="en-US" smtClean="0"/>
              <a:t>a,b, aa,ab,ba,bb} …</a:t>
            </a:r>
          </a:p>
          <a:p>
            <a:pPr lvl="3" eaLnBrk="1" hangingPunct="1"/>
            <a:endParaRPr lang="en-US" smtClean="0"/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6C96D76-66E0-5343-926F-C8FE6B776AC5}" type="slidenum">
              <a:rPr lang="en-US" smtClean="0"/>
              <a:pPr/>
              <a:t>26</a:t>
            </a:fld>
            <a:endParaRPr lang="en-US" sz="1400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Consider L = {0,1,2} and M ={A,B}. Describe the language that is created from L and M when applying</a:t>
            </a:r>
          </a:p>
          <a:p>
            <a:pPr lvl="1" eaLnBrk="1" hangingPunct="1"/>
            <a:r>
              <a:rPr lang="en-US"/>
              <a:t>Union</a:t>
            </a:r>
          </a:p>
          <a:p>
            <a:pPr lvl="1" eaLnBrk="1" hangingPunct="1"/>
            <a:r>
              <a:rPr lang="en-US"/>
              <a:t>Concatenation (LM , ML)</a:t>
            </a:r>
          </a:p>
          <a:p>
            <a:pPr lvl="1" eaLnBrk="1" hangingPunct="1"/>
            <a:r>
              <a:rPr lang="en-US"/>
              <a:t>Kleene Closure (L)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2FEAB5C-8235-2D4D-BED4-D28BCBE5AD4C}" type="slidenum">
              <a:rPr lang="en-US" smtClean="0"/>
              <a:pPr/>
              <a:t>27</a:t>
            </a:fld>
            <a:endParaRPr lang="en-US" sz="1400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Solution 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L </a:t>
            </a:r>
            <a:r>
              <a:rPr lang="en-US">
                <a:sym typeface="Symbol" charset="2"/>
              </a:rPr>
              <a:t></a:t>
            </a:r>
            <a:r>
              <a:rPr lang="en-US"/>
              <a:t> M = {0,1,2,A,B}</a:t>
            </a:r>
          </a:p>
          <a:p>
            <a:pPr eaLnBrk="1" hangingPunct="1">
              <a:buFontTx/>
              <a:buNone/>
            </a:pPr>
            <a:r>
              <a:rPr lang="en-US"/>
              <a:t>LM = {0A, 0B, 1A, 1B, 2A, 2B}</a:t>
            </a:r>
          </a:p>
          <a:p>
            <a:pPr eaLnBrk="1" hangingPunct="1">
              <a:buFontTx/>
              <a:buNone/>
            </a:pPr>
            <a:r>
              <a:rPr lang="en-US"/>
              <a:t>ML = {A0, A1, A2, B0, B1, B2}	</a:t>
            </a:r>
          </a:p>
          <a:p>
            <a:pPr eaLnBrk="1" hangingPunct="1">
              <a:buFontTx/>
              <a:buNone/>
            </a:pPr>
            <a:r>
              <a:rPr lang="en-US"/>
              <a:t>L* = {</a:t>
            </a:r>
            <a:r>
              <a:rPr lang="en-US">
                <a:sym typeface="Symbol" charset="2"/>
              </a:rPr>
              <a:t>,</a:t>
            </a:r>
            <a:r>
              <a:rPr lang="en-US"/>
              <a:t>0,1,2,00,01,02,10,11, 12, 20, 21,22,…}</a:t>
            </a:r>
          </a:p>
          <a:p>
            <a:pPr eaLnBrk="1" hangingPunct="1">
              <a:buFontTx/>
              <a:buNone/>
            </a:pPr>
            <a:r>
              <a:rPr lang="en-US"/>
              <a:t> 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8BE740E-B8CA-0D43-BBCE-79A050DB3BD5}" type="slidenum">
              <a:rPr lang="en-US" smtClean="0"/>
              <a:pPr/>
              <a:t>28</a:t>
            </a:fld>
            <a:endParaRPr lang="en-US" sz="1400" smtClean="0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Regular Expressions (r)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r is about </a:t>
            </a:r>
          </a:p>
          <a:p>
            <a:pPr lvl="1" eaLnBrk="1" hangingPunct="1"/>
            <a:r>
              <a:rPr lang="en-US"/>
              <a:t>notation</a:t>
            </a:r>
          </a:p>
          <a:p>
            <a:pPr lvl="1" eaLnBrk="1" hangingPunct="1"/>
            <a:r>
              <a:rPr lang="en-US"/>
              <a:t>patterns</a:t>
            </a:r>
          </a:p>
          <a:p>
            <a:pPr lvl="1" eaLnBrk="1" hangingPunct="1"/>
            <a:r>
              <a:rPr lang="en-US"/>
              <a:t>expression that describes a set of strings</a:t>
            </a:r>
          </a:p>
          <a:p>
            <a:pPr lvl="1" eaLnBrk="1" hangingPunct="1"/>
            <a:r>
              <a:rPr lang="en-US"/>
              <a:t>a precise description of a set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52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7F62CC2-88B0-D74D-A4B3-DB82FF48EC23}" type="slidenum">
              <a:rPr lang="en-US" smtClean="0"/>
              <a:pPr/>
              <a:t>29</a:t>
            </a:fld>
            <a:endParaRPr lang="en-US" sz="1400" smtClean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Regular Expressions Examples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Examples of r</a:t>
            </a:r>
          </a:p>
          <a:p>
            <a:pPr lvl="1" eaLnBrk="1" hangingPunct="1"/>
            <a:r>
              <a:rPr lang="en-US"/>
              <a:t>a|b   </a:t>
            </a:r>
          </a:p>
          <a:p>
            <a:pPr lvl="2" eaLnBrk="1" hangingPunct="1"/>
            <a:r>
              <a:rPr lang="en-US"/>
              <a:t>{a,b}</a:t>
            </a:r>
          </a:p>
          <a:p>
            <a:pPr lvl="1" eaLnBrk="1" hangingPunct="1"/>
            <a:r>
              <a:rPr lang="en-US"/>
              <a:t>ab</a:t>
            </a:r>
          </a:p>
          <a:p>
            <a:pPr lvl="2" eaLnBrk="1" hangingPunct="1"/>
            <a:r>
              <a:rPr lang="en-US"/>
              <a:t>{ab}</a:t>
            </a:r>
          </a:p>
          <a:p>
            <a:pPr lvl="1" eaLnBrk="1" hangingPunct="1"/>
            <a:r>
              <a:rPr lang="en-US"/>
              <a:t>a|(ab)</a:t>
            </a:r>
          </a:p>
          <a:p>
            <a:pPr lvl="2" eaLnBrk="1" hangingPunct="1"/>
            <a:r>
              <a:rPr lang="en-US"/>
              <a:t>{a,ab}</a:t>
            </a:r>
          </a:p>
          <a:p>
            <a:pPr lvl="1" eaLnBrk="1" hangingPunct="1"/>
            <a:r>
              <a:rPr lang="en-US"/>
              <a:t>a(a|b)</a:t>
            </a:r>
          </a:p>
          <a:p>
            <a:pPr lvl="2" eaLnBrk="1" hangingPunct="1"/>
            <a:r>
              <a:rPr lang="en-US"/>
              <a:t>{aa,ab}</a:t>
            </a:r>
          </a:p>
          <a:p>
            <a:pPr lvl="1" eaLnBrk="1" hangingPunct="1"/>
            <a:r>
              <a:rPr lang="en-US"/>
              <a:t>a*</a:t>
            </a:r>
          </a:p>
          <a:p>
            <a:pPr lvl="2" eaLnBrk="1" hangingPunct="1"/>
            <a:r>
              <a:rPr lang="en-US"/>
              <a:t>{</a:t>
            </a:r>
            <a:r>
              <a:rPr lang="en-US">
                <a:sym typeface="Symbol" charset="2"/>
              </a:rPr>
              <a:t></a:t>
            </a:r>
            <a:r>
              <a:rPr lang="en-US"/>
              <a:t> ,a,aa,aaa</a:t>
            </a:r>
            <a:r>
              <a:rPr lang="en-US" smtClean="0"/>
              <a:t>,…}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73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017093-3AD6-FE47-AFD8-8F01F31C41F6}" type="slidenum">
              <a:rPr lang="en-US" smtClean="0"/>
              <a:pPr/>
              <a:t>30</a:t>
            </a:fld>
            <a:endParaRPr lang="en-US" sz="1400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 and L(r)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A regular expression is built up by simpler regular expressions using a set of rules</a:t>
            </a:r>
          </a:p>
          <a:p>
            <a:pPr lvl="1" eaLnBrk="1" hangingPunct="1">
              <a:buFontTx/>
              <a:buNone/>
            </a:pPr>
            <a:endParaRPr lang="en-US"/>
          </a:p>
          <a:p>
            <a:pPr eaLnBrk="1" hangingPunct="1"/>
            <a:r>
              <a:rPr lang="en-US"/>
              <a:t>Each regular expression r denotes a language L(r) </a:t>
            </a:r>
          </a:p>
          <a:p>
            <a:pPr lvl="1" eaLnBrk="1" hangingPunct="1"/>
            <a:r>
              <a:rPr lang="en-US"/>
              <a:t>A language denoted by a regular expression is said to be a regular set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83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E5FA7EF-2EA4-F84A-B4CC-3AFF71ECDF87}" type="slidenum">
              <a:rPr lang="en-US" smtClean="0"/>
              <a:pPr/>
              <a:t>31</a:t>
            </a:fld>
            <a:endParaRPr lang="en-US" sz="1400" smtClean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Rules that define r over alphabet 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en-US">
                <a:sym typeface="Symbol" charset="2"/>
              </a:rPr>
              <a:t> is a regular expression that denotes {}</a:t>
            </a:r>
          </a:p>
          <a:p>
            <a:pPr marL="990600" lvl="1" indent="-533400" eaLnBrk="1" hangingPunct="1">
              <a:buFontTx/>
              <a:buChar char="-"/>
            </a:pPr>
            <a:r>
              <a:rPr lang="en-US">
                <a:sym typeface="Symbol" charset="2"/>
              </a:rPr>
              <a:t>that is the set containing the empty string</a:t>
            </a:r>
          </a:p>
          <a:p>
            <a:pPr marL="990600" lvl="1" indent="-533400" eaLnBrk="1" hangingPunct="1">
              <a:buFontTx/>
              <a:buNone/>
            </a:pPr>
            <a:endParaRPr lang="en-US">
              <a:sym typeface="Symbol" charset="2"/>
            </a:endParaRPr>
          </a:p>
          <a:p>
            <a:pPr marL="609600" indent="-609600" eaLnBrk="1" hangingPunct="1">
              <a:buFontTx/>
              <a:buAutoNum type="arabicParenR"/>
            </a:pPr>
            <a:r>
              <a:rPr lang="en-US">
                <a:sym typeface="Symbol" charset="2"/>
              </a:rPr>
              <a:t>If  is a symbol in  then  is a regular expression that denotes {}</a:t>
            </a:r>
          </a:p>
          <a:p>
            <a:pPr marL="990600" lvl="1" indent="-533400" eaLnBrk="1" hangingPunct="1">
              <a:buFontTx/>
              <a:buNone/>
            </a:pPr>
            <a:r>
              <a:rPr lang="en-US">
                <a:sym typeface="Symbol" charset="2"/>
              </a:rPr>
              <a:t>- 	that is the set containing the string </a:t>
            </a:r>
          </a:p>
          <a:p>
            <a:pPr marL="609600" indent="-609600" eaLnBrk="1" hangingPunct="1">
              <a:buFontTx/>
              <a:buNone/>
            </a:pPr>
            <a:endParaRPr lang="en-US">
              <a:sym typeface="Symbol" charset="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593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789525-C007-FC4F-AB28-A823778F3E74}" type="slidenum">
              <a:rPr lang="en-US" smtClean="0"/>
              <a:pPr/>
              <a:t>32</a:t>
            </a:fld>
            <a:endParaRPr lang="en-US" sz="1400" smtClean="0"/>
          </a:p>
        </p:txBody>
      </p:sp>
      <p:sp>
        <p:nvSpPr>
          <p:cNvPr id="5939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Rules that define r over alphabet </a:t>
            </a:r>
          </a:p>
        </p:txBody>
      </p:sp>
      <p:sp>
        <p:nvSpPr>
          <p:cNvPr id="5939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3581400"/>
          </a:xfrm>
        </p:spPr>
        <p:txBody>
          <a:bodyPr/>
          <a:lstStyle/>
          <a:p>
            <a:pPr marL="609600" indent="-609600" eaLnBrk="1" hangingPunct="1">
              <a:buFontTx/>
              <a:buAutoNum type="arabicParenR" startAt="3"/>
            </a:pPr>
            <a:r>
              <a:rPr lang="en-US" sz="2800">
                <a:sym typeface="Symbol" charset="2"/>
              </a:rPr>
              <a:t>Suppose that r and s are regular expressions denoting languages L(r) and L(s). Then,</a:t>
            </a:r>
          </a:p>
          <a:p>
            <a:pPr marL="990600" lvl="1" indent="-533400" eaLnBrk="1" hangingPunct="1"/>
            <a:r>
              <a:rPr lang="en-US" sz="2400">
                <a:sym typeface="Symbol" charset="2"/>
              </a:rPr>
              <a:t>(r)|(s) is a regular expression denoting L(r)  L(s)</a:t>
            </a:r>
          </a:p>
          <a:p>
            <a:pPr marL="990600" lvl="1" indent="-533400" eaLnBrk="1" hangingPunct="1"/>
            <a:r>
              <a:rPr lang="en-US" sz="2400">
                <a:sym typeface="Symbol" charset="2"/>
              </a:rPr>
              <a:t>(r)(s) is a regular expression denoting L(r)L(s)</a:t>
            </a:r>
          </a:p>
          <a:p>
            <a:pPr marL="990600" lvl="1" indent="-533400" eaLnBrk="1" hangingPunct="1"/>
            <a:r>
              <a:rPr lang="en-US" sz="2400">
                <a:sym typeface="Symbol" charset="2"/>
              </a:rPr>
              <a:t>(r)* is a regular expression denoting (L(r))*</a:t>
            </a:r>
          </a:p>
          <a:p>
            <a:pPr marL="990600" lvl="1" indent="-533400" eaLnBrk="1" hangingPunct="1"/>
            <a:r>
              <a:rPr lang="en-US" sz="2400">
                <a:sym typeface="Symbol" charset="2"/>
              </a:rPr>
              <a:t>(r) is a regular expression denoting L(r)</a:t>
            </a:r>
          </a:p>
          <a:p>
            <a:pPr marL="990600" lvl="1" indent="-533400" eaLnBrk="1" hangingPunct="1"/>
            <a:endParaRPr lang="en-US" sz="2400">
              <a:sym typeface="Symbol" charset="2"/>
            </a:endParaRPr>
          </a:p>
        </p:txBody>
      </p:sp>
      <p:sp>
        <p:nvSpPr>
          <p:cNvPr id="59398" name="Rectangle 9"/>
          <p:cNvSpPr>
            <a:spLocks noChangeArrowheads="1"/>
          </p:cNvSpPr>
          <p:nvPr/>
        </p:nvSpPr>
        <p:spPr bwMode="auto">
          <a:xfrm>
            <a:off x="838200" y="4419600"/>
            <a:ext cx="6983413" cy="16510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en-US" sz="3200">
                <a:solidFill>
                  <a:srgbClr val="217E1B"/>
                </a:solidFill>
                <a:sym typeface="Symbol" charset="2"/>
              </a:rPr>
              <a:t>Rules 1 and 2 form the basis of a recursive definition. </a:t>
            </a:r>
          </a:p>
          <a:p>
            <a:pPr eaLnBrk="1" hangingPunct="1">
              <a:spcBef>
                <a:spcPct val="20000"/>
              </a:spcBef>
            </a:pPr>
            <a:r>
              <a:rPr kumimoji="1" lang="en-US" sz="3200">
                <a:solidFill>
                  <a:srgbClr val="217E1B"/>
                </a:solidFill>
                <a:sym typeface="Symbol" charset="2"/>
              </a:rPr>
              <a:t>Rule 3 provides the inductive step.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04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7F02732-9CD1-F640-B742-28D3B02FACD8}" type="slidenum">
              <a:rPr lang="en-US" smtClean="0"/>
              <a:pPr/>
              <a:t>33</a:t>
            </a:fld>
            <a:endParaRPr lang="en-US" sz="1400" smtClean="0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Conventions</a:t>
            </a: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The unary operator * has the highest precedence and is left associative</a:t>
            </a:r>
          </a:p>
          <a:p>
            <a:pPr eaLnBrk="1" hangingPunct="1"/>
            <a:r>
              <a:rPr lang="en-US"/>
              <a:t>Concatenation has the second highest precedence and is left associative</a:t>
            </a:r>
          </a:p>
          <a:p>
            <a:pPr eaLnBrk="1" hangingPunct="1"/>
            <a:r>
              <a:rPr lang="en-US"/>
              <a:t>| has the lowest precedence and is left associative </a:t>
            </a:r>
          </a:p>
          <a:p>
            <a:pPr algn="ctr" eaLnBrk="1" hangingPunct="1">
              <a:buFontTx/>
              <a:buNone/>
            </a:pPr>
            <a:endParaRPr lang="en-US">
              <a:solidFill>
                <a:srgbClr val="B50000"/>
              </a:solidFill>
            </a:endParaRPr>
          </a:p>
          <a:p>
            <a:pPr algn="ctr" eaLnBrk="1" hangingPunct="1">
              <a:buFontTx/>
              <a:buNone/>
            </a:pPr>
            <a:endParaRPr lang="en-US">
              <a:solidFill>
                <a:srgbClr val="B5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>
                <a:solidFill>
                  <a:srgbClr val="B50000"/>
                </a:solidFill>
              </a:rPr>
              <a:t>(a)|((b)*(c)) is equivalent to a|b*c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24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FC80F7A-69E3-AF46-A4DC-BC3DFFAA94A5}" type="slidenum">
              <a:rPr lang="en-US" smtClean="0"/>
              <a:pPr/>
              <a:t>34</a:t>
            </a:fld>
            <a:endParaRPr lang="en-US" sz="1400" smtClean="0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Let </a:t>
            </a:r>
            <a:r>
              <a:rPr lang="en-US">
                <a:sym typeface="Symbol" charset="2"/>
              </a:rPr>
              <a:t> = {a,b}</a:t>
            </a:r>
          </a:p>
          <a:p>
            <a:pPr lvl="1" eaLnBrk="1" hangingPunct="1"/>
            <a:r>
              <a:rPr lang="en-US"/>
              <a:t>a|b denotes…</a:t>
            </a:r>
          </a:p>
          <a:p>
            <a:pPr lvl="1" eaLnBrk="1" hangingPunct="1"/>
            <a:r>
              <a:rPr lang="en-US"/>
              <a:t>(a|b)|(a|b) denotes…</a:t>
            </a:r>
          </a:p>
          <a:p>
            <a:pPr lvl="1" eaLnBrk="1" hangingPunct="1"/>
            <a:r>
              <a:rPr lang="en-US"/>
              <a:t>a* denotes…</a:t>
            </a:r>
          </a:p>
          <a:p>
            <a:pPr lvl="1" eaLnBrk="1" hangingPunct="1"/>
            <a:r>
              <a:rPr lang="en-US"/>
              <a:t>b* denotes…</a:t>
            </a:r>
          </a:p>
          <a:p>
            <a:pPr lvl="1" eaLnBrk="1" hangingPunct="1"/>
            <a:r>
              <a:rPr lang="en-US"/>
              <a:t>(a|b)* denotes…</a:t>
            </a:r>
          </a:p>
          <a:p>
            <a:pPr lvl="1" eaLnBrk="1" hangingPunct="1"/>
            <a:r>
              <a:rPr lang="en-US"/>
              <a:t>(ab)* denotes…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41832A4-8DD0-5543-8C5E-A3BEFE1202FA}" type="slidenum">
              <a:rPr lang="en-US" smtClean="0"/>
              <a:pPr/>
              <a:t>35</a:t>
            </a:fld>
            <a:endParaRPr lang="en-US" sz="1400" smtClean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Algebraic Properties of r</a:t>
            </a:r>
          </a:p>
        </p:txBody>
      </p:sp>
      <p:graphicFrame>
        <p:nvGraphicFramePr>
          <p:cNvPr id="134177" name="Group 33"/>
          <p:cNvGraphicFramePr>
            <a:graphicFrameLocks noGrp="1"/>
          </p:cNvGraphicFramePr>
          <p:nvPr>
            <p:ph idx="1"/>
          </p:nvPr>
        </p:nvGraphicFramePr>
        <p:xfrm>
          <a:off x="1219200" y="1600200"/>
          <a:ext cx="6846888" cy="4297363"/>
        </p:xfrm>
        <a:graphic>
          <a:graphicData uri="http://schemas.openxmlformats.org/drawingml/2006/table">
            <a:tbl>
              <a:tblPr/>
              <a:tblGrid>
                <a:gridCol w="1733550"/>
                <a:gridCol w="5113338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AXIOM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r|s = s|r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| is commutative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r|(s|t) = (r|s)|t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| is associative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(rs)t = r(st)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concatenation is associative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r(s|t) = rs|rt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concatenation distributes over 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  <a:sym typeface="Symbol" charset="2"/>
                        </a:rPr>
                        <a:t></a:t>
                      </a: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 = r</a:t>
                      </a:r>
                      <a:endParaRPr kumimoji="1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217E1B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  <a:sym typeface="Symbol" charset="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  <a:sym typeface="Symbol" charset="2"/>
                        </a:rPr>
                        <a:t> </a:t>
                      </a: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is the identity element of concatenation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r* = (r|</a:t>
                      </a: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  <a:sym typeface="Symbol" charset="2"/>
                        </a:rPr>
                        <a:t>)*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relation between </a:t>
                      </a: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  <a:sym typeface="Symbol" charset="2"/>
                        </a:rPr>
                        <a:t>,*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r** = r*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* is idempotent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7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55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763CCA2-E40F-4F4A-A2C4-9430A41B9AA7}" type="slidenum">
              <a:rPr lang="en-US" smtClean="0"/>
              <a:pPr/>
              <a:t>36</a:t>
            </a:fld>
            <a:endParaRPr lang="en-US" sz="1400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Regular Definitions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686800" cy="3429000"/>
          </a:xfrm>
        </p:spPr>
        <p:txBody>
          <a:bodyPr/>
          <a:lstStyle/>
          <a:p>
            <a:pPr eaLnBrk="1" hangingPunct="1"/>
            <a:r>
              <a:rPr lang="en-US"/>
              <a:t>If </a:t>
            </a:r>
            <a:r>
              <a:rPr lang="en-US">
                <a:sym typeface="Symbol" charset="2"/>
              </a:rPr>
              <a:t> is an alphabet of basic symbols, then a regular definition is a sequence of definitions of the following form</a:t>
            </a:r>
          </a:p>
          <a:p>
            <a:pPr eaLnBrk="1" hangingPunct="1">
              <a:buFontTx/>
              <a:buNone/>
            </a:pPr>
            <a:r>
              <a:rPr lang="en-US">
                <a:sym typeface="Symbol" charset="2"/>
              </a:rPr>
              <a:t> </a:t>
            </a:r>
          </a:p>
          <a:p>
            <a:pPr eaLnBrk="1" hangingPunct="1">
              <a:buFontTx/>
              <a:buNone/>
            </a:pPr>
            <a:endParaRPr lang="en-US">
              <a:sym typeface="Symbol" charset="2"/>
            </a:endParaRPr>
          </a:p>
        </p:txBody>
      </p:sp>
      <p:sp>
        <p:nvSpPr>
          <p:cNvPr id="65542" name="Rectangle 4"/>
          <p:cNvSpPr>
            <a:spLocks noChangeArrowheads="1"/>
          </p:cNvSpPr>
          <p:nvPr/>
        </p:nvSpPr>
        <p:spPr bwMode="auto">
          <a:xfrm>
            <a:off x="3429000" y="3657600"/>
            <a:ext cx="1468438" cy="21320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d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1</a:t>
            </a: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 r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1</a:t>
            </a: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d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2</a:t>
            </a: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 r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2</a:t>
            </a:r>
          </a:p>
          <a:p>
            <a:pPr eaLnBrk="1" hangingPunct="1">
              <a:spcBef>
                <a:spcPct val="20000"/>
              </a:spcBef>
            </a:pPr>
            <a:endParaRPr kumimoji="1" lang="en-US" sz="3200" baseline="-25000">
              <a:solidFill>
                <a:srgbClr val="B50000"/>
              </a:solidFill>
              <a:sym typeface="Symbol" charset="2"/>
            </a:endParaRPr>
          </a:p>
          <a:p>
            <a:pPr eaLnBrk="1" hangingPunct="1">
              <a:spcBef>
                <a:spcPct val="20000"/>
              </a:spcBef>
            </a:pP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d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n</a:t>
            </a: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 r</a:t>
            </a:r>
            <a:r>
              <a:rPr kumimoji="1" lang="en-US" sz="3200" baseline="-25000">
                <a:solidFill>
                  <a:srgbClr val="B50000"/>
                </a:solidFill>
                <a:sym typeface="Symbol" charset="2"/>
              </a:rPr>
              <a:t>n</a:t>
            </a:r>
            <a:r>
              <a:rPr kumimoji="1" lang="en-US" sz="3200">
                <a:solidFill>
                  <a:srgbClr val="B50000"/>
                </a:solidFill>
                <a:sym typeface="Symbol" charset="2"/>
              </a:rPr>
              <a:t> </a:t>
            </a:r>
          </a:p>
        </p:txBody>
      </p:sp>
      <p:sp>
        <p:nvSpPr>
          <p:cNvPr id="65543" name="Rectangle 5"/>
          <p:cNvSpPr>
            <a:spLocks noChangeArrowheads="1"/>
          </p:cNvSpPr>
          <p:nvPr/>
        </p:nvSpPr>
        <p:spPr bwMode="auto">
          <a:xfrm>
            <a:off x="5562600" y="4191000"/>
            <a:ext cx="29860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d</a:t>
            </a:r>
            <a:r>
              <a:rPr lang="en-US" sz="2000" baseline="-25000"/>
              <a:t>i</a:t>
            </a:r>
            <a:r>
              <a:rPr lang="en-US" sz="2000"/>
              <a:t> is a distinct name</a:t>
            </a:r>
          </a:p>
          <a:p>
            <a:r>
              <a:rPr lang="en-US" sz="2000"/>
              <a:t>r</a:t>
            </a:r>
            <a:r>
              <a:rPr lang="en-US" sz="2000" baseline="-25000"/>
              <a:t>1</a:t>
            </a:r>
            <a:r>
              <a:rPr lang="en-US" sz="2000"/>
              <a:t> is a regular expression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75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CD73A8B-819F-F446-9C21-81E57312A56E}" type="slidenum">
              <a:rPr lang="en-US" smtClean="0"/>
              <a:pPr/>
              <a:t>37</a:t>
            </a:fld>
            <a:endParaRPr lang="en-US" sz="1400" smtClean="0"/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6868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The set of Pascal identifiers is the set of strings of letters and digits beginning with a letter. A regular definition of this set is: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B50000"/>
                </a:solidFill>
                <a:sym typeface="Symbol" charset="2"/>
              </a:rPr>
              <a:t>	</a:t>
            </a:r>
            <a:endParaRPr lang="en-US" sz="28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67590" name="Rectangle 4"/>
          <p:cNvSpPr>
            <a:spLocks noChangeArrowheads="1"/>
          </p:cNvSpPr>
          <p:nvPr/>
        </p:nvSpPr>
        <p:spPr bwMode="auto">
          <a:xfrm>
            <a:off x="2209800" y="3505200"/>
            <a:ext cx="4303713" cy="15446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en-US" sz="2800">
                <a:solidFill>
                  <a:srgbClr val="B50000"/>
                </a:solidFill>
                <a:sym typeface="Symbol" charset="2"/>
              </a:rPr>
              <a:t>letter  A|B|…|Z|a|…|z </a:t>
            </a:r>
          </a:p>
          <a:p>
            <a:pPr eaLnBrk="1" hangingPunct="1">
              <a:spcBef>
                <a:spcPct val="20000"/>
              </a:spcBef>
            </a:pPr>
            <a:r>
              <a:rPr kumimoji="1" lang="en-US" sz="2800">
                <a:solidFill>
                  <a:srgbClr val="B50000"/>
                </a:solidFill>
                <a:sym typeface="Symbol" charset="2"/>
              </a:rPr>
              <a:t>digit   0|1|2|…|9</a:t>
            </a:r>
            <a:endParaRPr kumimoji="1" lang="en-US" sz="2800" baseline="-25000">
              <a:solidFill>
                <a:srgbClr val="B50000"/>
              </a:solidFill>
              <a:sym typeface="Symbol" charset="2"/>
            </a:endParaRPr>
          </a:p>
          <a:p>
            <a:pPr eaLnBrk="1" hangingPunct="1">
              <a:spcBef>
                <a:spcPct val="20000"/>
              </a:spcBef>
            </a:pPr>
            <a:r>
              <a:rPr kumimoji="1" lang="en-US" sz="2800">
                <a:solidFill>
                  <a:srgbClr val="B50000"/>
                </a:solidFill>
                <a:sym typeface="Symbol" charset="2"/>
              </a:rPr>
              <a:t>id       letter(letter|digit)*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696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46EA72B-4096-D144-82F5-828A89F6F006}" type="slidenum">
              <a:rPr lang="en-US" smtClean="0"/>
              <a:pPr/>
              <a:t>38</a:t>
            </a:fld>
            <a:endParaRPr lang="en-US" sz="1400" smtClean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Give the regular definition for Pascal real numbers. Examples of real numbers are </a:t>
            </a:r>
          </a:p>
          <a:p>
            <a:pPr lvl="1" eaLnBrk="1" hangingPunct="1">
              <a:buFontTx/>
              <a:buNone/>
            </a:pPr>
            <a:r>
              <a:rPr lang="en-US"/>
              <a:t>1.23 </a:t>
            </a:r>
          </a:p>
          <a:p>
            <a:pPr lvl="1" eaLnBrk="1" hangingPunct="1">
              <a:buFontTx/>
              <a:buNone/>
            </a:pPr>
            <a:r>
              <a:rPr lang="en-US"/>
              <a:t>888.0</a:t>
            </a:r>
          </a:p>
          <a:p>
            <a:pPr eaLnBrk="1" hangingPunct="1">
              <a:buFontTx/>
              <a:buNone/>
            </a:pPr>
            <a:r>
              <a:rPr lang="en-US"/>
              <a:t>	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06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A47545A-E9E2-AC48-9130-0B06A1CC97A0}" type="slidenum">
              <a:rPr lang="en-US" smtClean="0"/>
              <a:pPr/>
              <a:t>39</a:t>
            </a:fld>
            <a:endParaRPr lang="en-US" sz="1400" smtClean="0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Solution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5867400" cy="2362200"/>
          </a:xfrm>
          <a:solidFill>
            <a:srgbClr val="CCFFCC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>
                <a:solidFill>
                  <a:srgbClr val="B50000"/>
                </a:solidFill>
                <a:sym typeface="Symbol" charset="2"/>
              </a:rPr>
              <a:t>	</a:t>
            </a:r>
            <a:r>
              <a:rPr lang="en-US" sz="2400">
                <a:solidFill>
                  <a:srgbClr val="B50000"/>
                </a:solidFill>
                <a:sym typeface="Symbol" charset="2"/>
              </a:rPr>
              <a:t>digit       	 0|1|…|9 </a:t>
            </a:r>
          </a:p>
          <a:p>
            <a:pPr eaLnBrk="1" hangingPunct="1">
              <a:buFontTx/>
              <a:buNone/>
            </a:pPr>
            <a:r>
              <a:rPr lang="en-US" sz="2400">
                <a:solidFill>
                  <a:srgbClr val="B50000"/>
                </a:solidFill>
                <a:sym typeface="Symbol" charset="2"/>
              </a:rPr>
              <a:t>	digits     	 digit digit* </a:t>
            </a:r>
          </a:p>
          <a:p>
            <a:pPr eaLnBrk="1" hangingPunct="1">
              <a:buFontTx/>
              <a:buNone/>
            </a:pPr>
            <a:r>
              <a:rPr lang="en-US" sz="2400">
                <a:solidFill>
                  <a:srgbClr val="B50000"/>
                </a:solidFill>
                <a:sym typeface="Symbol" charset="2"/>
              </a:rPr>
              <a:t>	fraction  	 . digits</a:t>
            </a:r>
          </a:p>
          <a:p>
            <a:pPr eaLnBrk="1" hangingPunct="1">
              <a:buFontTx/>
              <a:buNone/>
            </a:pPr>
            <a:r>
              <a:rPr lang="en-US" sz="2400">
                <a:solidFill>
                  <a:srgbClr val="B50000"/>
                </a:solidFill>
                <a:sym typeface="Symbol" charset="2"/>
              </a:rPr>
              <a:t>    real 	 digits fraction</a:t>
            </a:r>
          </a:p>
          <a:p>
            <a:pPr eaLnBrk="1" hangingPunct="1">
              <a:buFontTx/>
              <a:buNone/>
            </a:pPr>
            <a:endParaRPr lang="en-US" sz="2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16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FA4149-BDBC-DA40-9F49-C999F8062C3E}" type="slidenum">
              <a:rPr lang="en-US" smtClean="0"/>
              <a:pPr/>
              <a:t>40</a:t>
            </a:fld>
            <a:endParaRPr lang="en-US" sz="1400" smtClean="0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Notational shorthand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Certain constructs occur frequently in regular expressions that is convenient to introduce shorthand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One or more instances (operator +)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/>
              <a:t>a+  is the set of strings of one or more a’s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Zero or one instances (operator ?)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/>
              <a:t>a? is the set of the empty string or one 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Character classes ([ ])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/>
              <a:t>[a-z] is the set that consists of a,b,…,z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/>
              <a:t>[a-z]* is the set of the empty string or set consisting of a,b,….,z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z="2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37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D7158C-C8DF-AB4D-8B38-86B1ECAEB1C2}" type="slidenum">
              <a:rPr lang="en-US" smtClean="0"/>
              <a:pPr/>
              <a:t>41</a:t>
            </a:fld>
            <a:endParaRPr lang="en-US" sz="1400" smtClean="0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Lecture Outline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Role of lexical analyzer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Issues, tokens, patterns, lexemes, attributes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Input Buffering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Buffer pairs, sentinel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Specification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Strings, languages, regular expressions and definitions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/>
              <a:t>Recognition of tokens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/>
              <a:t>Transition diagrams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Finite Automata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NFA, DFA</a:t>
            </a:r>
            <a:endParaRPr lang="en-US" sz="2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47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16FC24C-F8A1-4B48-B69D-07A7B6FD44B3}" type="slidenum">
              <a:rPr lang="en-US" smtClean="0"/>
              <a:pPr/>
              <a:t>42</a:t>
            </a:fld>
            <a:endParaRPr lang="en-US" sz="1400" smtClean="0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Transition Diagrams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We considered the problem of how to specify tokens. Next question is…How to recognize them?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Transition diagrams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/>
              <a:t>Depict actions that take place when a lexical analyzer is called by the parser to the get the next token</a:t>
            </a:r>
          </a:p>
        </p:txBody>
      </p:sp>
      <p:sp>
        <p:nvSpPr>
          <p:cNvPr id="74758" name="Oval 5"/>
          <p:cNvSpPr>
            <a:spLocks noChangeArrowheads="1"/>
          </p:cNvSpPr>
          <p:nvPr/>
        </p:nvSpPr>
        <p:spPr bwMode="auto">
          <a:xfrm>
            <a:off x="2378075" y="4227513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o</a:t>
            </a:r>
          </a:p>
        </p:txBody>
      </p:sp>
      <p:sp>
        <p:nvSpPr>
          <p:cNvPr id="74759" name="Oval 6"/>
          <p:cNvSpPr>
            <a:spLocks noChangeArrowheads="1"/>
          </p:cNvSpPr>
          <p:nvPr/>
        </p:nvSpPr>
        <p:spPr bwMode="auto">
          <a:xfrm>
            <a:off x="3749675" y="3694113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74760" name="Oval 8"/>
          <p:cNvSpPr>
            <a:spLocks noChangeArrowheads="1"/>
          </p:cNvSpPr>
          <p:nvPr/>
        </p:nvSpPr>
        <p:spPr bwMode="auto">
          <a:xfrm>
            <a:off x="5715000" y="3657600"/>
            <a:ext cx="457200" cy="5334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 flipV="1">
            <a:off x="2835275" y="3922713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>
            <a:off x="2835275" y="453231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>
            <a:off x="4206875" y="3922713"/>
            <a:ext cx="1508125" cy="39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4" name="Line 13"/>
          <p:cNvSpPr>
            <a:spLocks noChangeShapeType="1"/>
          </p:cNvSpPr>
          <p:nvPr/>
        </p:nvSpPr>
        <p:spPr bwMode="auto">
          <a:xfrm>
            <a:off x="1616075" y="45323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5" name="Text Box 14"/>
          <p:cNvSpPr txBox="1">
            <a:spLocks noChangeArrowheads="1"/>
          </p:cNvSpPr>
          <p:nvPr/>
        </p:nvSpPr>
        <p:spPr bwMode="auto">
          <a:xfrm>
            <a:off x="1524000" y="4038600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74766" name="Text Box 15"/>
          <p:cNvSpPr txBox="1">
            <a:spLocks noChangeArrowheads="1"/>
          </p:cNvSpPr>
          <p:nvPr/>
        </p:nvSpPr>
        <p:spPr bwMode="auto">
          <a:xfrm>
            <a:off x="2971800" y="3810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74767" name="Text Box 16"/>
          <p:cNvSpPr txBox="1">
            <a:spLocks noChangeArrowheads="1"/>
          </p:cNvSpPr>
          <p:nvPr/>
        </p:nvSpPr>
        <p:spPr bwMode="auto">
          <a:xfrm>
            <a:off x="3048000" y="48006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&lt;</a:t>
            </a:r>
          </a:p>
        </p:txBody>
      </p:sp>
      <p:sp>
        <p:nvSpPr>
          <p:cNvPr id="74768" name="Text Box 17"/>
          <p:cNvSpPr txBox="1">
            <a:spLocks noChangeArrowheads="1"/>
          </p:cNvSpPr>
          <p:nvPr/>
        </p:nvSpPr>
        <p:spPr bwMode="auto">
          <a:xfrm>
            <a:off x="4876800" y="35814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74769" name="Oval 19"/>
          <p:cNvSpPr>
            <a:spLocks noChangeArrowheads="1"/>
          </p:cNvSpPr>
          <p:nvPr/>
        </p:nvSpPr>
        <p:spPr bwMode="auto">
          <a:xfrm>
            <a:off x="3810000" y="4953000"/>
            <a:ext cx="457200" cy="5334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74770" name="Text Box 20"/>
          <p:cNvSpPr txBox="1">
            <a:spLocks noChangeArrowheads="1"/>
          </p:cNvSpPr>
          <p:nvPr/>
        </p:nvSpPr>
        <p:spPr bwMode="auto">
          <a:xfrm>
            <a:off x="6248400" y="3733800"/>
            <a:ext cx="247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return(relop, GE)</a:t>
            </a:r>
          </a:p>
        </p:txBody>
      </p:sp>
      <p:sp>
        <p:nvSpPr>
          <p:cNvPr id="74771" name="Text Box 21"/>
          <p:cNvSpPr txBox="1">
            <a:spLocks noChangeArrowheads="1"/>
          </p:cNvSpPr>
          <p:nvPr/>
        </p:nvSpPr>
        <p:spPr bwMode="auto">
          <a:xfrm>
            <a:off x="4495800" y="5029200"/>
            <a:ext cx="238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return(relop, LT)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57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A0FF895-7F2C-F14D-A602-4823E7D010A7}" type="slidenum">
              <a:rPr lang="en-US" smtClean="0"/>
              <a:pPr/>
              <a:t>43</a:t>
            </a:fld>
            <a:endParaRPr lang="en-US" sz="1400" smtClean="0"/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Try to draw the transition diagrams for:</a:t>
            </a:r>
          </a:p>
          <a:p>
            <a:pPr lvl="1" eaLnBrk="1" hangingPunct="1"/>
            <a:r>
              <a:rPr lang="en-US"/>
              <a:t>Constants</a:t>
            </a:r>
          </a:p>
          <a:p>
            <a:pPr lvl="2" eaLnBrk="1" hangingPunct="1"/>
            <a:r>
              <a:rPr lang="en-US"/>
              <a:t>If </a:t>
            </a:r>
          </a:p>
          <a:p>
            <a:pPr lvl="2" eaLnBrk="1" hangingPunct="1"/>
            <a:r>
              <a:rPr lang="en-US"/>
              <a:t>Then</a:t>
            </a:r>
          </a:p>
          <a:p>
            <a:pPr lvl="2" eaLnBrk="1" hangingPunct="1"/>
            <a:r>
              <a:rPr lang="en-US"/>
              <a:t>Pi</a:t>
            </a:r>
          </a:p>
          <a:p>
            <a:pPr lvl="1" eaLnBrk="1" hangingPunct="1"/>
            <a:r>
              <a:rPr lang="en-US"/>
              <a:t>Identifiers</a:t>
            </a:r>
          </a:p>
          <a:p>
            <a:pPr lvl="2" eaLnBrk="1" hangingPunct="1"/>
            <a:r>
              <a:rPr lang="en-US"/>
              <a:t>Start with a letter, followed by a sequence of letters and digits</a:t>
            </a:r>
          </a:p>
          <a:p>
            <a:pPr lvl="1" eaLnBrk="1" hangingPunct="1"/>
            <a:r>
              <a:rPr lang="en-US"/>
              <a:t>Relational operators </a:t>
            </a:r>
          </a:p>
          <a:p>
            <a:pPr lvl="2" eaLnBrk="1" hangingPunct="1"/>
            <a:r>
              <a:rPr lang="en-US"/>
              <a:t>=</a:t>
            </a:r>
          </a:p>
          <a:p>
            <a:pPr lvl="2" eaLnBrk="1" hangingPunct="1"/>
            <a:r>
              <a:rPr lang="en-US"/>
              <a:t>&lt;=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68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DFF635-F63B-174F-965E-C59CE8249C45}" type="slidenum">
              <a:rPr lang="en-US" smtClean="0"/>
              <a:pPr/>
              <a:t>44</a:t>
            </a:fld>
            <a:endParaRPr lang="en-US" sz="1400" smtClean="0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Lecture Outline</a:t>
            </a:r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Role of lexical analyzer</a:t>
            </a:r>
          </a:p>
          <a:p>
            <a:pPr lvl="1" eaLnBrk="1" hangingPunct="1"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Issues, tokens, patterns, lexemes, attributes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Input Buffering</a:t>
            </a:r>
          </a:p>
          <a:p>
            <a:pPr lvl="1" eaLnBrk="1" hangingPunct="1"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Buffer pairs, sentinel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Specification of tokens</a:t>
            </a:r>
          </a:p>
          <a:p>
            <a:pPr lvl="1" eaLnBrk="1" hangingPunct="1"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Strings, languages, regular expressions and definitions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Recognition of tokens</a:t>
            </a:r>
          </a:p>
          <a:p>
            <a:pPr lvl="1" eaLnBrk="1" hangingPunct="1">
              <a:defRPr/>
            </a:pPr>
            <a:r>
              <a:rPr lang="en-US" sz="24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Transition diagrams</a:t>
            </a:r>
            <a:endParaRPr lang="en-US" sz="2400"/>
          </a:p>
          <a:p>
            <a:pPr eaLnBrk="1" hangingPunct="1">
              <a:defRPr/>
            </a:pPr>
            <a:r>
              <a:rPr lang="en-US" sz="2800"/>
              <a:t>Finite Automata </a:t>
            </a:r>
          </a:p>
          <a:p>
            <a:pPr lvl="1" eaLnBrk="1" hangingPunct="1">
              <a:defRPr/>
            </a:pPr>
            <a:r>
              <a:rPr lang="en-US" sz="2400"/>
              <a:t>NFA, DFA</a:t>
            </a:r>
          </a:p>
          <a:p>
            <a:pPr lvl="1" eaLnBrk="1" hangingPunct="1"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78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C3FF9E-8B6D-A144-ABE0-AB4600BAD6AE}" type="slidenum">
              <a:rPr lang="en-US" smtClean="0"/>
              <a:pPr/>
              <a:t>45</a:t>
            </a:fld>
            <a:endParaRPr lang="en-US" sz="1400" smtClean="0"/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Finite Automate (FA)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Finite Automata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Recognizer for a language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/>
              <a:t>Generalized transition diagram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Takes as an input string x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Returns </a:t>
            </a:r>
          </a:p>
          <a:p>
            <a:pPr lvl="2" eaLnBrk="1" hangingPunct="1">
              <a:lnSpc>
                <a:spcPct val="90000"/>
              </a:lnSpc>
            </a:pPr>
            <a:r>
              <a:rPr lang="en-US"/>
              <a:t>Yes if x is a sentence of the language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/>
              <a:t>No otherwise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There are two types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Nondeterministic finite automata (NFA)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Deterministic finite automata (DFA)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798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56B2B6C-9730-0245-A365-1F75229C944E}" type="slidenum">
              <a:rPr lang="en-US" smtClean="0"/>
              <a:pPr/>
              <a:t>46</a:t>
            </a:fld>
            <a:endParaRPr lang="en-US" sz="1400" smtClean="0"/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Finite Automata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Both NFA and DFA recognize regular sets</a:t>
            </a:r>
          </a:p>
          <a:p>
            <a:pPr eaLnBrk="1" hangingPunct="1"/>
            <a:r>
              <a:rPr lang="en-US"/>
              <a:t>Time-space tradeoff</a:t>
            </a:r>
          </a:p>
          <a:p>
            <a:pPr lvl="1" eaLnBrk="1" hangingPunct="1"/>
            <a:r>
              <a:rPr lang="en-US"/>
              <a:t>DFA is faster than NFA</a:t>
            </a:r>
          </a:p>
          <a:p>
            <a:pPr lvl="1" eaLnBrk="1" hangingPunct="1"/>
            <a:r>
              <a:rPr lang="en-US"/>
              <a:t>DFA can be bigger than NFA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08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96E510-384C-C640-84E3-30A2D446D64C}" type="slidenum">
              <a:rPr lang="en-US" smtClean="0"/>
              <a:pPr/>
              <a:t>47</a:t>
            </a:fld>
            <a:endParaRPr lang="en-US" sz="1400" smtClean="0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Nondeterministic FA (NFA)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NFA is a model that consists of</a:t>
            </a:r>
          </a:p>
          <a:p>
            <a:pPr lvl="1" eaLnBrk="1" hangingPunct="1"/>
            <a:r>
              <a:rPr lang="en-US"/>
              <a:t>Set of states</a:t>
            </a:r>
          </a:p>
          <a:p>
            <a:pPr lvl="1" eaLnBrk="1" hangingPunct="1"/>
            <a:r>
              <a:rPr lang="en-US"/>
              <a:t>Input symbol alphabet </a:t>
            </a:r>
            <a:r>
              <a:rPr lang="en-US">
                <a:sym typeface="Symbol" charset="2"/>
              </a:rPr>
              <a:t></a:t>
            </a:r>
          </a:p>
          <a:p>
            <a:pPr lvl="1" eaLnBrk="1" hangingPunct="1"/>
            <a:r>
              <a:rPr lang="en-US">
                <a:sym typeface="Symbol" charset="2"/>
              </a:rPr>
              <a:t>A transition function move that maps state-symbol pairs to sets of states</a:t>
            </a:r>
          </a:p>
          <a:p>
            <a:pPr lvl="1" eaLnBrk="1" hangingPunct="1"/>
            <a:r>
              <a:rPr lang="en-US">
                <a:sym typeface="Symbol" charset="2"/>
              </a:rPr>
              <a:t>A state s</a:t>
            </a:r>
            <a:r>
              <a:rPr lang="en-US" baseline="-25000"/>
              <a:t>0 </a:t>
            </a:r>
            <a:r>
              <a:rPr lang="en-US">
                <a:sym typeface="Symbol" charset="2"/>
              </a:rPr>
              <a:t>that is distinguished as the start (or initial) state</a:t>
            </a:r>
          </a:p>
          <a:p>
            <a:pPr lvl="1" eaLnBrk="1" hangingPunct="1"/>
            <a:r>
              <a:rPr lang="en-US">
                <a:sym typeface="Symbol" charset="2"/>
              </a:rPr>
              <a:t>A set of states F distinguished as accepting (or final) states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19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F8B8F70-E2B7-9B4E-BF0B-5FC85112946A}" type="slidenum">
              <a:rPr lang="en-US" smtClean="0"/>
              <a:pPr/>
              <a:t>48</a:t>
            </a:fld>
            <a:endParaRPr lang="en-US" sz="1400" smtClean="0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NFA as a labeled directed graph</a:t>
            </a:r>
          </a:p>
        </p:txBody>
      </p:sp>
      <p:grpSp>
        <p:nvGrpSpPr>
          <p:cNvPr id="81925" name="Group 3"/>
          <p:cNvGrpSpPr>
            <a:grpSpLocks/>
          </p:cNvGrpSpPr>
          <p:nvPr/>
        </p:nvGrpSpPr>
        <p:grpSpPr bwMode="auto">
          <a:xfrm>
            <a:off x="685800" y="2209800"/>
            <a:ext cx="3978275" cy="1865313"/>
            <a:chOff x="662" y="1561"/>
            <a:chExt cx="2506" cy="1175"/>
          </a:xfrm>
        </p:grpSpPr>
        <p:sp>
          <p:nvSpPr>
            <p:cNvPr id="81949" name="Oval 4"/>
            <p:cNvSpPr>
              <a:spLocks noChangeArrowheads="1"/>
            </p:cNvSpPr>
            <p:nvPr/>
          </p:nvSpPr>
          <p:spPr bwMode="auto">
            <a:xfrm>
              <a:off x="1200" y="1968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1950" name="Oval 5"/>
            <p:cNvSpPr>
              <a:spLocks noChangeArrowheads="1"/>
            </p:cNvSpPr>
            <p:nvPr/>
          </p:nvSpPr>
          <p:spPr bwMode="auto">
            <a:xfrm>
              <a:off x="2064" y="1632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81951" name="Oval 6"/>
            <p:cNvSpPr>
              <a:spLocks noChangeArrowheads="1"/>
            </p:cNvSpPr>
            <p:nvPr/>
          </p:nvSpPr>
          <p:spPr bwMode="auto">
            <a:xfrm>
              <a:off x="2112" y="2400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81952" name="Oval 7"/>
            <p:cNvSpPr>
              <a:spLocks noChangeArrowheads="1"/>
            </p:cNvSpPr>
            <p:nvPr/>
          </p:nvSpPr>
          <p:spPr bwMode="auto">
            <a:xfrm>
              <a:off x="2880" y="1968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1953" name="Line 8"/>
            <p:cNvSpPr>
              <a:spLocks noChangeShapeType="1"/>
            </p:cNvSpPr>
            <p:nvPr/>
          </p:nvSpPr>
          <p:spPr bwMode="auto">
            <a:xfrm flipV="1">
              <a:off x="1488" y="1776"/>
              <a:ext cx="5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4" name="Line 9"/>
            <p:cNvSpPr>
              <a:spLocks noChangeShapeType="1"/>
            </p:cNvSpPr>
            <p:nvPr/>
          </p:nvSpPr>
          <p:spPr bwMode="auto">
            <a:xfrm>
              <a:off x="1488" y="2160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5" name="Line 10"/>
            <p:cNvSpPr>
              <a:spLocks noChangeShapeType="1"/>
            </p:cNvSpPr>
            <p:nvPr/>
          </p:nvSpPr>
          <p:spPr bwMode="auto">
            <a:xfrm>
              <a:off x="2352" y="1776"/>
              <a:ext cx="62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6" name="Line 11"/>
            <p:cNvSpPr>
              <a:spLocks noChangeShapeType="1"/>
            </p:cNvSpPr>
            <p:nvPr/>
          </p:nvSpPr>
          <p:spPr bwMode="auto">
            <a:xfrm flipV="1">
              <a:off x="2400" y="2304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7" name="Line 12"/>
            <p:cNvSpPr>
              <a:spLocks noChangeShapeType="1"/>
            </p:cNvSpPr>
            <p:nvPr/>
          </p:nvSpPr>
          <p:spPr bwMode="auto">
            <a:xfrm>
              <a:off x="720" y="216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8" name="Text Box 13"/>
            <p:cNvSpPr txBox="1">
              <a:spLocks noChangeArrowheads="1"/>
            </p:cNvSpPr>
            <p:nvPr/>
          </p:nvSpPr>
          <p:spPr bwMode="auto">
            <a:xfrm>
              <a:off x="662" y="1849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81959" name="Text Box 14"/>
            <p:cNvSpPr txBox="1">
              <a:spLocks noChangeArrowheads="1"/>
            </p:cNvSpPr>
            <p:nvPr/>
          </p:nvSpPr>
          <p:spPr bwMode="auto">
            <a:xfrm>
              <a:off x="1574" y="170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1960" name="Text Box 15"/>
            <p:cNvSpPr txBox="1">
              <a:spLocks noChangeArrowheads="1"/>
            </p:cNvSpPr>
            <p:nvPr/>
          </p:nvSpPr>
          <p:spPr bwMode="auto">
            <a:xfrm>
              <a:off x="1670" y="228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1961" name="Text Box 16"/>
            <p:cNvSpPr txBox="1">
              <a:spLocks noChangeArrowheads="1"/>
            </p:cNvSpPr>
            <p:nvPr/>
          </p:nvSpPr>
          <p:spPr bwMode="auto">
            <a:xfrm>
              <a:off x="2630" y="156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1962" name="Text Box 17"/>
            <p:cNvSpPr txBox="1">
              <a:spLocks noChangeArrowheads="1"/>
            </p:cNvSpPr>
            <p:nvPr/>
          </p:nvSpPr>
          <p:spPr bwMode="auto">
            <a:xfrm>
              <a:off x="2678" y="242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sp>
        <p:nvSpPr>
          <p:cNvPr id="81926" name="Text Box 18"/>
          <p:cNvSpPr txBox="1">
            <a:spLocks noChangeArrowheads="1"/>
          </p:cNvSpPr>
          <p:nvPr/>
        </p:nvSpPr>
        <p:spPr bwMode="auto">
          <a:xfrm>
            <a:off x="685800" y="4343400"/>
            <a:ext cx="29130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States: 0,1,2,3</a:t>
            </a:r>
          </a:p>
          <a:p>
            <a:r>
              <a:rPr lang="en-US"/>
              <a:t>Initial state: 0</a:t>
            </a:r>
          </a:p>
          <a:p>
            <a:r>
              <a:rPr lang="en-US"/>
              <a:t>Final state: 3</a:t>
            </a:r>
          </a:p>
          <a:p>
            <a:r>
              <a:rPr lang="en-US"/>
              <a:t>Input alphabet: {a,b}</a:t>
            </a:r>
          </a:p>
        </p:txBody>
      </p:sp>
      <p:graphicFrame>
        <p:nvGraphicFramePr>
          <p:cNvPr id="151571" name="Group 19"/>
          <p:cNvGraphicFramePr>
            <a:graphicFrameLocks noGrp="1"/>
          </p:cNvGraphicFramePr>
          <p:nvPr>
            <p:ph idx="1"/>
          </p:nvPr>
        </p:nvGraphicFramePr>
        <p:xfrm>
          <a:off x="5410200" y="1600200"/>
          <a:ext cx="3119438" cy="3059113"/>
        </p:xfrm>
        <a:graphic>
          <a:graphicData uri="http://schemas.openxmlformats.org/drawingml/2006/table">
            <a:tbl>
              <a:tblPr/>
              <a:tblGrid>
                <a:gridCol w="1352550"/>
                <a:gridCol w="889000"/>
                <a:gridCol w="877888"/>
              </a:tblGrid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SYMBOL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a        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{1,2}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48" name="Text Box 40"/>
          <p:cNvSpPr txBox="1">
            <a:spLocks noChangeArrowheads="1"/>
          </p:cNvSpPr>
          <p:nvPr/>
        </p:nvSpPr>
        <p:spPr bwMode="auto">
          <a:xfrm>
            <a:off x="5257800" y="4876800"/>
            <a:ext cx="340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Transition table for NFA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39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7D4B46C-7CFA-924B-A85D-C28DD9349106}" type="slidenum">
              <a:rPr lang="en-US" smtClean="0"/>
              <a:pPr/>
              <a:t>49</a:t>
            </a:fld>
            <a:endParaRPr lang="en-US" sz="1400" smtClean="0"/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NFA</a:t>
            </a:r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A NFA accepts an input string x iff </a:t>
            </a:r>
          </a:p>
          <a:p>
            <a:pPr lvl="1" eaLnBrk="1" hangingPunct="1"/>
            <a:r>
              <a:rPr lang="en-US"/>
              <a:t>there is </a:t>
            </a:r>
            <a:r>
              <a:rPr lang="en-US" u="sng"/>
              <a:t>some</a:t>
            </a:r>
            <a:r>
              <a:rPr lang="en-US"/>
              <a:t> path in the graph from the initial to the some accepting state, such that the edge labels along the path spell out string x</a:t>
            </a:r>
          </a:p>
          <a:p>
            <a:pPr lvl="2" eaLnBrk="1" hangingPunct="1"/>
            <a:r>
              <a:rPr lang="en-US"/>
              <a:t>Path is a sequence of state transitions called moves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49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848C711-6E37-1548-B5C7-F08C3438CC81}" type="slidenum">
              <a:rPr lang="en-US" smtClean="0"/>
              <a:pPr/>
              <a:t>50</a:t>
            </a:fld>
            <a:endParaRPr lang="en-US" sz="1400" smtClean="0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NFA</a:t>
            </a:r>
          </a:p>
        </p:txBody>
      </p:sp>
      <p:grpSp>
        <p:nvGrpSpPr>
          <p:cNvPr id="84997" name="Group 3"/>
          <p:cNvGrpSpPr>
            <a:grpSpLocks/>
          </p:cNvGrpSpPr>
          <p:nvPr/>
        </p:nvGrpSpPr>
        <p:grpSpPr bwMode="auto">
          <a:xfrm>
            <a:off x="2209800" y="990600"/>
            <a:ext cx="3978275" cy="1865313"/>
            <a:chOff x="662" y="1561"/>
            <a:chExt cx="2506" cy="1175"/>
          </a:xfrm>
        </p:grpSpPr>
        <p:sp>
          <p:nvSpPr>
            <p:cNvPr id="85014" name="Oval 4"/>
            <p:cNvSpPr>
              <a:spLocks noChangeArrowheads="1"/>
            </p:cNvSpPr>
            <p:nvPr/>
          </p:nvSpPr>
          <p:spPr bwMode="auto">
            <a:xfrm>
              <a:off x="1200" y="1968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5015" name="Oval 5"/>
            <p:cNvSpPr>
              <a:spLocks noChangeArrowheads="1"/>
            </p:cNvSpPr>
            <p:nvPr/>
          </p:nvSpPr>
          <p:spPr bwMode="auto">
            <a:xfrm>
              <a:off x="2064" y="1632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85016" name="Oval 6"/>
            <p:cNvSpPr>
              <a:spLocks noChangeArrowheads="1"/>
            </p:cNvSpPr>
            <p:nvPr/>
          </p:nvSpPr>
          <p:spPr bwMode="auto">
            <a:xfrm>
              <a:off x="2112" y="2400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85017" name="Oval 7"/>
            <p:cNvSpPr>
              <a:spLocks noChangeArrowheads="1"/>
            </p:cNvSpPr>
            <p:nvPr/>
          </p:nvSpPr>
          <p:spPr bwMode="auto">
            <a:xfrm>
              <a:off x="2880" y="1968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5018" name="Line 8"/>
            <p:cNvSpPr>
              <a:spLocks noChangeShapeType="1"/>
            </p:cNvSpPr>
            <p:nvPr/>
          </p:nvSpPr>
          <p:spPr bwMode="auto">
            <a:xfrm flipV="1">
              <a:off x="1488" y="1776"/>
              <a:ext cx="5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9" name="Line 9"/>
            <p:cNvSpPr>
              <a:spLocks noChangeShapeType="1"/>
            </p:cNvSpPr>
            <p:nvPr/>
          </p:nvSpPr>
          <p:spPr bwMode="auto">
            <a:xfrm>
              <a:off x="1488" y="2160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0" name="Line 10"/>
            <p:cNvSpPr>
              <a:spLocks noChangeShapeType="1"/>
            </p:cNvSpPr>
            <p:nvPr/>
          </p:nvSpPr>
          <p:spPr bwMode="auto">
            <a:xfrm>
              <a:off x="2352" y="1776"/>
              <a:ext cx="62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1" name="Line 11"/>
            <p:cNvSpPr>
              <a:spLocks noChangeShapeType="1"/>
            </p:cNvSpPr>
            <p:nvPr/>
          </p:nvSpPr>
          <p:spPr bwMode="auto">
            <a:xfrm flipV="1">
              <a:off x="2400" y="2304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2" name="Line 12"/>
            <p:cNvSpPr>
              <a:spLocks noChangeShapeType="1"/>
            </p:cNvSpPr>
            <p:nvPr/>
          </p:nvSpPr>
          <p:spPr bwMode="auto">
            <a:xfrm>
              <a:off x="720" y="216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3" name="Text Box 13"/>
            <p:cNvSpPr txBox="1">
              <a:spLocks noChangeArrowheads="1"/>
            </p:cNvSpPr>
            <p:nvPr/>
          </p:nvSpPr>
          <p:spPr bwMode="auto">
            <a:xfrm>
              <a:off x="662" y="1849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85024" name="Text Box 14"/>
            <p:cNvSpPr txBox="1">
              <a:spLocks noChangeArrowheads="1"/>
            </p:cNvSpPr>
            <p:nvPr/>
          </p:nvSpPr>
          <p:spPr bwMode="auto">
            <a:xfrm>
              <a:off x="1574" y="170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5025" name="Text Box 15"/>
            <p:cNvSpPr txBox="1">
              <a:spLocks noChangeArrowheads="1"/>
            </p:cNvSpPr>
            <p:nvPr/>
          </p:nvSpPr>
          <p:spPr bwMode="auto">
            <a:xfrm>
              <a:off x="1670" y="228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5026" name="Text Box 16"/>
            <p:cNvSpPr txBox="1">
              <a:spLocks noChangeArrowheads="1"/>
            </p:cNvSpPr>
            <p:nvPr/>
          </p:nvSpPr>
          <p:spPr bwMode="auto">
            <a:xfrm>
              <a:off x="2630" y="156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5027" name="Text Box 17"/>
            <p:cNvSpPr txBox="1">
              <a:spLocks noChangeArrowheads="1"/>
            </p:cNvSpPr>
            <p:nvPr/>
          </p:nvSpPr>
          <p:spPr bwMode="auto">
            <a:xfrm>
              <a:off x="2678" y="242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sp>
        <p:nvSpPr>
          <p:cNvPr id="84998" name="Text Box 18"/>
          <p:cNvSpPr txBox="1">
            <a:spLocks noChangeArrowheads="1"/>
          </p:cNvSpPr>
          <p:nvPr/>
        </p:nvSpPr>
        <p:spPr bwMode="auto">
          <a:xfrm>
            <a:off x="304800" y="34290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Moves for accepting string ab </a:t>
            </a:r>
          </a:p>
        </p:txBody>
      </p:sp>
      <p:sp>
        <p:nvSpPr>
          <p:cNvPr id="84999" name="Text Box 19"/>
          <p:cNvSpPr txBox="1">
            <a:spLocks noChangeArrowheads="1"/>
          </p:cNvSpPr>
          <p:nvPr/>
        </p:nvSpPr>
        <p:spPr bwMode="auto">
          <a:xfrm>
            <a:off x="1066800" y="480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5000" name="Line 20"/>
          <p:cNvSpPr>
            <a:spLocks noChangeShapeType="1"/>
          </p:cNvSpPr>
          <p:nvPr/>
        </p:nvSpPr>
        <p:spPr bwMode="auto">
          <a:xfrm>
            <a:off x="13716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1" name="Text Box 21"/>
          <p:cNvSpPr txBox="1">
            <a:spLocks noChangeArrowheads="1"/>
          </p:cNvSpPr>
          <p:nvPr/>
        </p:nvSpPr>
        <p:spPr bwMode="auto">
          <a:xfrm>
            <a:off x="1524000" y="4495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02" name="Text Box 22"/>
          <p:cNvSpPr txBox="1">
            <a:spLocks noChangeArrowheads="1"/>
          </p:cNvSpPr>
          <p:nvPr/>
        </p:nvSpPr>
        <p:spPr bwMode="auto">
          <a:xfrm>
            <a:off x="1905000" y="480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5003" name="Line 23"/>
          <p:cNvSpPr>
            <a:spLocks noChangeShapeType="1"/>
          </p:cNvSpPr>
          <p:nvPr/>
        </p:nvSpPr>
        <p:spPr bwMode="auto">
          <a:xfrm>
            <a:off x="22098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4" name="Text Box 24"/>
          <p:cNvSpPr txBox="1">
            <a:spLocks noChangeArrowheads="1"/>
          </p:cNvSpPr>
          <p:nvPr/>
        </p:nvSpPr>
        <p:spPr bwMode="auto">
          <a:xfrm>
            <a:off x="2362200" y="4495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5005" name="Text Box 25"/>
          <p:cNvSpPr txBox="1">
            <a:spLocks noChangeArrowheads="1"/>
          </p:cNvSpPr>
          <p:nvPr/>
        </p:nvSpPr>
        <p:spPr bwMode="auto">
          <a:xfrm>
            <a:off x="2770188" y="48006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85006" name="Text Box 26"/>
          <p:cNvSpPr txBox="1">
            <a:spLocks noChangeArrowheads="1"/>
          </p:cNvSpPr>
          <p:nvPr/>
        </p:nvSpPr>
        <p:spPr bwMode="auto">
          <a:xfrm>
            <a:off x="4724400" y="34290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Moves for accepting string aa </a:t>
            </a:r>
          </a:p>
        </p:txBody>
      </p:sp>
      <p:sp>
        <p:nvSpPr>
          <p:cNvPr id="85007" name="Text Box 27"/>
          <p:cNvSpPr txBox="1">
            <a:spLocks noChangeArrowheads="1"/>
          </p:cNvSpPr>
          <p:nvPr/>
        </p:nvSpPr>
        <p:spPr bwMode="auto">
          <a:xfrm>
            <a:off x="5943600" y="480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5008" name="Line 28"/>
          <p:cNvSpPr>
            <a:spLocks noChangeShapeType="1"/>
          </p:cNvSpPr>
          <p:nvPr/>
        </p:nvSpPr>
        <p:spPr bwMode="auto">
          <a:xfrm>
            <a:off x="62484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9" name="Text Box 29"/>
          <p:cNvSpPr txBox="1">
            <a:spLocks noChangeArrowheads="1"/>
          </p:cNvSpPr>
          <p:nvPr/>
        </p:nvSpPr>
        <p:spPr bwMode="auto">
          <a:xfrm>
            <a:off x="6553200" y="4495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10" name="Text Box 30"/>
          <p:cNvSpPr txBox="1">
            <a:spLocks noChangeArrowheads="1"/>
          </p:cNvSpPr>
          <p:nvPr/>
        </p:nvSpPr>
        <p:spPr bwMode="auto">
          <a:xfrm>
            <a:off x="6781800" y="480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85011" name="Line 31"/>
          <p:cNvSpPr>
            <a:spLocks noChangeShapeType="1"/>
          </p:cNvSpPr>
          <p:nvPr/>
        </p:nvSpPr>
        <p:spPr bwMode="auto">
          <a:xfrm>
            <a:off x="70866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2" name="Text Box 32"/>
          <p:cNvSpPr txBox="1">
            <a:spLocks noChangeArrowheads="1"/>
          </p:cNvSpPr>
          <p:nvPr/>
        </p:nvSpPr>
        <p:spPr bwMode="auto">
          <a:xfrm>
            <a:off x="7391400" y="4495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13" name="Text Box 33"/>
          <p:cNvSpPr txBox="1">
            <a:spLocks noChangeArrowheads="1"/>
          </p:cNvSpPr>
          <p:nvPr/>
        </p:nvSpPr>
        <p:spPr bwMode="auto">
          <a:xfrm>
            <a:off x="7646988" y="48006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60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B2FFF52-5754-2F48-856F-B603EC8AB4F4}" type="slidenum">
              <a:rPr lang="en-US" smtClean="0"/>
              <a:pPr/>
              <a:t>51</a:t>
            </a:fld>
            <a:endParaRPr lang="en-US" sz="1400" smtClean="0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Another NFA</a:t>
            </a:r>
          </a:p>
        </p:txBody>
      </p:sp>
      <p:grpSp>
        <p:nvGrpSpPr>
          <p:cNvPr id="86021" name="Group 3"/>
          <p:cNvGrpSpPr>
            <a:grpSpLocks/>
          </p:cNvGrpSpPr>
          <p:nvPr/>
        </p:nvGrpSpPr>
        <p:grpSpPr bwMode="auto">
          <a:xfrm>
            <a:off x="533400" y="1447800"/>
            <a:ext cx="4343400" cy="2895600"/>
            <a:chOff x="528" y="1488"/>
            <a:chExt cx="2736" cy="1824"/>
          </a:xfrm>
        </p:grpSpPr>
        <p:sp>
          <p:nvSpPr>
            <p:cNvPr id="86024" name="Oval 4"/>
            <p:cNvSpPr>
              <a:spLocks noChangeArrowheads="1"/>
            </p:cNvSpPr>
            <p:nvPr/>
          </p:nvSpPr>
          <p:spPr bwMode="auto">
            <a:xfrm>
              <a:off x="1066" y="1991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6025" name="Oval 5"/>
            <p:cNvSpPr>
              <a:spLocks noChangeArrowheads="1"/>
            </p:cNvSpPr>
            <p:nvPr/>
          </p:nvSpPr>
          <p:spPr bwMode="auto">
            <a:xfrm>
              <a:off x="2016" y="1655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86026" name="Oval 6"/>
            <p:cNvSpPr>
              <a:spLocks noChangeArrowheads="1"/>
            </p:cNvSpPr>
            <p:nvPr/>
          </p:nvSpPr>
          <p:spPr bwMode="auto">
            <a:xfrm>
              <a:off x="1978" y="2423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86027" name="Oval 7"/>
            <p:cNvSpPr>
              <a:spLocks noChangeArrowheads="1"/>
            </p:cNvSpPr>
            <p:nvPr/>
          </p:nvSpPr>
          <p:spPr bwMode="auto">
            <a:xfrm>
              <a:off x="2976" y="2448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6028" name="Line 8"/>
            <p:cNvSpPr>
              <a:spLocks noChangeShapeType="1"/>
            </p:cNvSpPr>
            <p:nvPr/>
          </p:nvSpPr>
          <p:spPr bwMode="auto">
            <a:xfrm flipV="1">
              <a:off x="1354" y="1824"/>
              <a:ext cx="662" cy="3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29" name="Line 9"/>
            <p:cNvSpPr>
              <a:spLocks noChangeShapeType="1"/>
            </p:cNvSpPr>
            <p:nvPr/>
          </p:nvSpPr>
          <p:spPr bwMode="auto">
            <a:xfrm>
              <a:off x="1354" y="2183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0" name="Line 10"/>
            <p:cNvSpPr>
              <a:spLocks noChangeShapeType="1"/>
            </p:cNvSpPr>
            <p:nvPr/>
          </p:nvSpPr>
          <p:spPr bwMode="auto">
            <a:xfrm>
              <a:off x="2256" y="259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1" name="Line 11"/>
            <p:cNvSpPr>
              <a:spLocks noChangeShapeType="1"/>
            </p:cNvSpPr>
            <p:nvPr/>
          </p:nvSpPr>
          <p:spPr bwMode="auto">
            <a:xfrm>
              <a:off x="586" y="2183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2" name="Text Box 12"/>
            <p:cNvSpPr txBox="1">
              <a:spLocks noChangeArrowheads="1"/>
            </p:cNvSpPr>
            <p:nvPr/>
          </p:nvSpPr>
          <p:spPr bwMode="auto">
            <a:xfrm>
              <a:off x="528" y="1872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86033" name="Text Box 13"/>
            <p:cNvSpPr txBox="1">
              <a:spLocks noChangeArrowheads="1"/>
            </p:cNvSpPr>
            <p:nvPr/>
          </p:nvSpPr>
          <p:spPr bwMode="auto">
            <a:xfrm>
              <a:off x="1536" y="172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6034" name="Text Box 14"/>
            <p:cNvSpPr txBox="1">
              <a:spLocks noChangeArrowheads="1"/>
            </p:cNvSpPr>
            <p:nvPr/>
          </p:nvSpPr>
          <p:spPr bwMode="auto">
            <a:xfrm>
              <a:off x="1536" y="230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6035" name="Text Box 15"/>
            <p:cNvSpPr txBox="1">
              <a:spLocks noChangeArrowheads="1"/>
            </p:cNvSpPr>
            <p:nvPr/>
          </p:nvSpPr>
          <p:spPr bwMode="auto">
            <a:xfrm>
              <a:off x="1920" y="302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6036" name="Freeform 16"/>
            <p:cNvSpPr>
              <a:spLocks/>
            </p:cNvSpPr>
            <p:nvPr/>
          </p:nvSpPr>
          <p:spPr bwMode="auto">
            <a:xfrm>
              <a:off x="1104" y="1584"/>
              <a:ext cx="224" cy="432"/>
            </a:xfrm>
            <a:custGeom>
              <a:avLst/>
              <a:gdLst>
                <a:gd name="T0" fmla="*/ 192 w 224"/>
                <a:gd name="T1" fmla="*/ 432 h 432"/>
                <a:gd name="T2" fmla="*/ 192 w 224"/>
                <a:gd name="T3" fmla="*/ 0 h 432"/>
                <a:gd name="T4" fmla="*/ 0 w 224"/>
                <a:gd name="T5" fmla="*/ 432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7" name="Text Box 17"/>
            <p:cNvSpPr txBox="1">
              <a:spLocks noChangeArrowheads="1"/>
            </p:cNvSpPr>
            <p:nvPr/>
          </p:nvSpPr>
          <p:spPr bwMode="auto">
            <a:xfrm>
              <a:off x="960" y="14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6038" name="Freeform 18"/>
            <p:cNvSpPr>
              <a:spLocks/>
            </p:cNvSpPr>
            <p:nvPr/>
          </p:nvSpPr>
          <p:spPr bwMode="auto">
            <a:xfrm flipV="1">
              <a:off x="2112" y="2784"/>
              <a:ext cx="144" cy="528"/>
            </a:xfrm>
            <a:custGeom>
              <a:avLst/>
              <a:gdLst>
                <a:gd name="T0" fmla="*/ 33 w 224"/>
                <a:gd name="T1" fmla="*/ 963 h 432"/>
                <a:gd name="T2" fmla="*/ 33 w 224"/>
                <a:gd name="T3" fmla="*/ 0 h 432"/>
                <a:gd name="T4" fmla="*/ 0 w 224"/>
                <a:gd name="T5" fmla="*/ 963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9" name="Text Box 19"/>
            <p:cNvSpPr txBox="1">
              <a:spLocks noChangeArrowheads="1"/>
            </p:cNvSpPr>
            <p:nvPr/>
          </p:nvSpPr>
          <p:spPr bwMode="auto">
            <a:xfrm>
              <a:off x="2544" y="225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</p:grpSp>
      <p:sp>
        <p:nvSpPr>
          <p:cNvPr id="86022" name="Text Box 20"/>
          <p:cNvSpPr txBox="1">
            <a:spLocks noChangeArrowheads="1"/>
          </p:cNvSpPr>
          <p:nvPr/>
        </p:nvSpPr>
        <p:spPr bwMode="auto">
          <a:xfrm>
            <a:off x="5486400" y="2286000"/>
            <a:ext cx="29130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States: 0,1,2,3</a:t>
            </a:r>
          </a:p>
          <a:p>
            <a:r>
              <a:rPr lang="en-US"/>
              <a:t>Initial state: 0</a:t>
            </a:r>
          </a:p>
          <a:p>
            <a:r>
              <a:rPr lang="en-US"/>
              <a:t>Final states: 1,3</a:t>
            </a:r>
          </a:p>
          <a:p>
            <a:r>
              <a:rPr lang="en-US"/>
              <a:t>Input alphabet: {a,b}</a:t>
            </a:r>
          </a:p>
        </p:txBody>
      </p:sp>
      <p:sp>
        <p:nvSpPr>
          <p:cNvPr id="86023" name="Text Box 21"/>
          <p:cNvSpPr txBox="1">
            <a:spLocks noChangeArrowheads="1"/>
          </p:cNvSpPr>
          <p:nvPr/>
        </p:nvSpPr>
        <p:spPr bwMode="auto">
          <a:xfrm>
            <a:off x="381000" y="50292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B50000"/>
                </a:solidFill>
              </a:rPr>
              <a:t>Transition table?</a:t>
            </a:r>
          </a:p>
          <a:p>
            <a:pPr algn="ctr"/>
            <a:r>
              <a:rPr lang="en-US">
                <a:solidFill>
                  <a:srgbClr val="B50000"/>
                </a:solidFill>
              </a:rPr>
              <a:t>What input strings does it accept?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70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271BB0B-ADF6-7749-8A01-BAFD3E13AB3E}" type="slidenum">
              <a:rPr lang="en-US" smtClean="0"/>
              <a:pPr/>
              <a:t>52</a:t>
            </a:fld>
            <a:endParaRPr lang="en-US" sz="1400" smtClean="0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Transition Table for NFA</a:t>
            </a:r>
          </a:p>
        </p:txBody>
      </p:sp>
      <p:grpSp>
        <p:nvGrpSpPr>
          <p:cNvPr id="87045" name="Group 3"/>
          <p:cNvGrpSpPr>
            <a:grpSpLocks/>
          </p:cNvGrpSpPr>
          <p:nvPr/>
        </p:nvGrpSpPr>
        <p:grpSpPr bwMode="auto">
          <a:xfrm>
            <a:off x="533400" y="2133600"/>
            <a:ext cx="4343400" cy="2895600"/>
            <a:chOff x="528" y="1488"/>
            <a:chExt cx="2736" cy="1824"/>
          </a:xfrm>
        </p:grpSpPr>
        <p:sp>
          <p:nvSpPr>
            <p:cNvPr id="87063" name="Oval 4"/>
            <p:cNvSpPr>
              <a:spLocks noChangeArrowheads="1"/>
            </p:cNvSpPr>
            <p:nvPr/>
          </p:nvSpPr>
          <p:spPr bwMode="auto">
            <a:xfrm>
              <a:off x="1066" y="1991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7064" name="Oval 5"/>
            <p:cNvSpPr>
              <a:spLocks noChangeArrowheads="1"/>
            </p:cNvSpPr>
            <p:nvPr/>
          </p:nvSpPr>
          <p:spPr bwMode="auto">
            <a:xfrm>
              <a:off x="2016" y="1655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87065" name="Oval 6"/>
            <p:cNvSpPr>
              <a:spLocks noChangeArrowheads="1"/>
            </p:cNvSpPr>
            <p:nvPr/>
          </p:nvSpPr>
          <p:spPr bwMode="auto">
            <a:xfrm>
              <a:off x="1978" y="2423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87066" name="Oval 7"/>
            <p:cNvSpPr>
              <a:spLocks noChangeArrowheads="1"/>
            </p:cNvSpPr>
            <p:nvPr/>
          </p:nvSpPr>
          <p:spPr bwMode="auto">
            <a:xfrm>
              <a:off x="2976" y="2448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7067" name="Line 8"/>
            <p:cNvSpPr>
              <a:spLocks noChangeShapeType="1"/>
            </p:cNvSpPr>
            <p:nvPr/>
          </p:nvSpPr>
          <p:spPr bwMode="auto">
            <a:xfrm flipV="1">
              <a:off x="1354" y="1824"/>
              <a:ext cx="662" cy="3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8" name="Line 9"/>
            <p:cNvSpPr>
              <a:spLocks noChangeShapeType="1"/>
            </p:cNvSpPr>
            <p:nvPr/>
          </p:nvSpPr>
          <p:spPr bwMode="auto">
            <a:xfrm>
              <a:off x="1354" y="2183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9" name="Line 10"/>
            <p:cNvSpPr>
              <a:spLocks noChangeShapeType="1"/>
            </p:cNvSpPr>
            <p:nvPr/>
          </p:nvSpPr>
          <p:spPr bwMode="auto">
            <a:xfrm>
              <a:off x="2256" y="259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0" name="Line 11"/>
            <p:cNvSpPr>
              <a:spLocks noChangeShapeType="1"/>
            </p:cNvSpPr>
            <p:nvPr/>
          </p:nvSpPr>
          <p:spPr bwMode="auto">
            <a:xfrm>
              <a:off x="586" y="2183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1" name="Text Box 12"/>
            <p:cNvSpPr txBox="1">
              <a:spLocks noChangeArrowheads="1"/>
            </p:cNvSpPr>
            <p:nvPr/>
          </p:nvSpPr>
          <p:spPr bwMode="auto">
            <a:xfrm>
              <a:off x="528" y="1872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87072" name="Text Box 13"/>
            <p:cNvSpPr txBox="1">
              <a:spLocks noChangeArrowheads="1"/>
            </p:cNvSpPr>
            <p:nvPr/>
          </p:nvSpPr>
          <p:spPr bwMode="auto">
            <a:xfrm>
              <a:off x="1536" y="172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7073" name="Text Box 14"/>
            <p:cNvSpPr txBox="1">
              <a:spLocks noChangeArrowheads="1"/>
            </p:cNvSpPr>
            <p:nvPr/>
          </p:nvSpPr>
          <p:spPr bwMode="auto">
            <a:xfrm>
              <a:off x="1536" y="230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7074" name="Text Box 15"/>
            <p:cNvSpPr txBox="1">
              <a:spLocks noChangeArrowheads="1"/>
            </p:cNvSpPr>
            <p:nvPr/>
          </p:nvSpPr>
          <p:spPr bwMode="auto">
            <a:xfrm>
              <a:off x="1920" y="302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7075" name="Freeform 16"/>
            <p:cNvSpPr>
              <a:spLocks/>
            </p:cNvSpPr>
            <p:nvPr/>
          </p:nvSpPr>
          <p:spPr bwMode="auto">
            <a:xfrm>
              <a:off x="1104" y="1584"/>
              <a:ext cx="224" cy="432"/>
            </a:xfrm>
            <a:custGeom>
              <a:avLst/>
              <a:gdLst>
                <a:gd name="T0" fmla="*/ 192 w 224"/>
                <a:gd name="T1" fmla="*/ 432 h 432"/>
                <a:gd name="T2" fmla="*/ 192 w 224"/>
                <a:gd name="T3" fmla="*/ 0 h 432"/>
                <a:gd name="T4" fmla="*/ 0 w 224"/>
                <a:gd name="T5" fmla="*/ 432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6" name="Text Box 17"/>
            <p:cNvSpPr txBox="1">
              <a:spLocks noChangeArrowheads="1"/>
            </p:cNvSpPr>
            <p:nvPr/>
          </p:nvSpPr>
          <p:spPr bwMode="auto">
            <a:xfrm>
              <a:off x="960" y="14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7077" name="Freeform 18"/>
            <p:cNvSpPr>
              <a:spLocks/>
            </p:cNvSpPr>
            <p:nvPr/>
          </p:nvSpPr>
          <p:spPr bwMode="auto">
            <a:xfrm flipV="1">
              <a:off x="2112" y="2784"/>
              <a:ext cx="144" cy="528"/>
            </a:xfrm>
            <a:custGeom>
              <a:avLst/>
              <a:gdLst>
                <a:gd name="T0" fmla="*/ 33 w 224"/>
                <a:gd name="T1" fmla="*/ 963 h 432"/>
                <a:gd name="T2" fmla="*/ 33 w 224"/>
                <a:gd name="T3" fmla="*/ 0 h 432"/>
                <a:gd name="T4" fmla="*/ 0 w 224"/>
                <a:gd name="T5" fmla="*/ 963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8" name="Text Box 19"/>
            <p:cNvSpPr txBox="1">
              <a:spLocks noChangeArrowheads="1"/>
            </p:cNvSpPr>
            <p:nvPr/>
          </p:nvSpPr>
          <p:spPr bwMode="auto">
            <a:xfrm>
              <a:off x="2544" y="225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</p:grpSp>
      <p:graphicFrame>
        <p:nvGraphicFramePr>
          <p:cNvPr id="155668" name="Group 20"/>
          <p:cNvGraphicFramePr>
            <a:graphicFrameLocks noGrp="1"/>
          </p:cNvGraphicFramePr>
          <p:nvPr>
            <p:ph idx="1"/>
          </p:nvPr>
        </p:nvGraphicFramePr>
        <p:xfrm>
          <a:off x="5562600" y="1676400"/>
          <a:ext cx="3379788" cy="3587751"/>
        </p:xfrm>
        <a:graphic>
          <a:graphicData uri="http://schemas.openxmlformats.org/drawingml/2006/table">
            <a:tbl>
              <a:tblPr/>
              <a:tblGrid>
                <a:gridCol w="1465263"/>
                <a:gridCol w="965200"/>
                <a:gridCol w="949325"/>
              </a:tblGrid>
              <a:tr h="144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SYMBOL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a        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31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{0}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{1,2}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{2}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880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00288C-E63E-1744-9871-99E4F374ABEB}" type="slidenum">
              <a:rPr lang="en-US" smtClean="0"/>
              <a:pPr/>
              <a:t>53</a:t>
            </a:fld>
            <a:endParaRPr lang="en-US" sz="1400" smtClean="0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NFAs</a:t>
            </a:r>
          </a:p>
        </p:txBody>
      </p:sp>
      <p:grpSp>
        <p:nvGrpSpPr>
          <p:cNvPr id="88069" name="Group 3"/>
          <p:cNvGrpSpPr>
            <a:grpSpLocks/>
          </p:cNvGrpSpPr>
          <p:nvPr/>
        </p:nvGrpSpPr>
        <p:grpSpPr bwMode="auto">
          <a:xfrm>
            <a:off x="228600" y="685800"/>
            <a:ext cx="4849813" cy="3276600"/>
            <a:chOff x="1200" y="1200"/>
            <a:chExt cx="3055" cy="2064"/>
          </a:xfrm>
        </p:grpSpPr>
        <p:sp>
          <p:nvSpPr>
            <p:cNvPr id="88091" name="Oval 4"/>
            <p:cNvSpPr>
              <a:spLocks noChangeArrowheads="1"/>
            </p:cNvSpPr>
            <p:nvPr/>
          </p:nvSpPr>
          <p:spPr bwMode="auto">
            <a:xfrm>
              <a:off x="1738" y="1943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8092" name="Oval 5"/>
            <p:cNvSpPr>
              <a:spLocks noChangeArrowheads="1"/>
            </p:cNvSpPr>
            <p:nvPr/>
          </p:nvSpPr>
          <p:spPr bwMode="auto">
            <a:xfrm>
              <a:off x="3696" y="1632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88093" name="Oval 6"/>
            <p:cNvSpPr>
              <a:spLocks noChangeArrowheads="1"/>
            </p:cNvSpPr>
            <p:nvPr/>
          </p:nvSpPr>
          <p:spPr bwMode="auto">
            <a:xfrm>
              <a:off x="2650" y="2375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8094" name="Oval 7"/>
            <p:cNvSpPr>
              <a:spLocks noChangeArrowheads="1"/>
            </p:cNvSpPr>
            <p:nvPr/>
          </p:nvSpPr>
          <p:spPr bwMode="auto">
            <a:xfrm>
              <a:off x="3648" y="2400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88095" name="Line 8"/>
            <p:cNvSpPr>
              <a:spLocks noChangeShapeType="1"/>
            </p:cNvSpPr>
            <p:nvPr/>
          </p:nvSpPr>
          <p:spPr bwMode="auto">
            <a:xfrm flipV="1">
              <a:off x="2026" y="1776"/>
              <a:ext cx="662" cy="3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96" name="Line 9"/>
            <p:cNvSpPr>
              <a:spLocks noChangeShapeType="1"/>
            </p:cNvSpPr>
            <p:nvPr/>
          </p:nvSpPr>
          <p:spPr bwMode="auto">
            <a:xfrm>
              <a:off x="2026" y="2135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97" name="Line 10"/>
            <p:cNvSpPr>
              <a:spLocks noChangeShapeType="1"/>
            </p:cNvSpPr>
            <p:nvPr/>
          </p:nvSpPr>
          <p:spPr bwMode="auto">
            <a:xfrm>
              <a:off x="2928" y="2544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98" name="Line 11"/>
            <p:cNvSpPr>
              <a:spLocks noChangeShapeType="1"/>
            </p:cNvSpPr>
            <p:nvPr/>
          </p:nvSpPr>
          <p:spPr bwMode="auto">
            <a:xfrm>
              <a:off x="1258" y="2135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99" name="Text Box 12"/>
            <p:cNvSpPr txBox="1">
              <a:spLocks noChangeArrowheads="1"/>
            </p:cNvSpPr>
            <p:nvPr/>
          </p:nvSpPr>
          <p:spPr bwMode="auto">
            <a:xfrm>
              <a:off x="1200" y="1824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88100" name="Text Box 13"/>
            <p:cNvSpPr txBox="1">
              <a:spLocks noChangeArrowheads="1"/>
            </p:cNvSpPr>
            <p:nvPr/>
          </p:nvSpPr>
          <p:spPr bwMode="auto">
            <a:xfrm>
              <a:off x="2208" y="1677"/>
              <a:ext cx="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ym typeface="Symbol" charset="2"/>
                </a:rPr>
                <a:t></a:t>
              </a:r>
            </a:p>
          </p:txBody>
        </p:sp>
        <p:sp>
          <p:nvSpPr>
            <p:cNvPr id="88101" name="Text Box 14"/>
            <p:cNvSpPr txBox="1">
              <a:spLocks noChangeArrowheads="1"/>
            </p:cNvSpPr>
            <p:nvPr/>
          </p:nvSpPr>
          <p:spPr bwMode="auto">
            <a:xfrm>
              <a:off x="4032" y="134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8102" name="Text Box 15"/>
            <p:cNvSpPr txBox="1">
              <a:spLocks noChangeArrowheads="1"/>
            </p:cNvSpPr>
            <p:nvPr/>
          </p:nvSpPr>
          <p:spPr bwMode="auto">
            <a:xfrm>
              <a:off x="3936" y="2832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8103" name="Freeform 16"/>
            <p:cNvSpPr>
              <a:spLocks/>
            </p:cNvSpPr>
            <p:nvPr/>
          </p:nvSpPr>
          <p:spPr bwMode="auto">
            <a:xfrm>
              <a:off x="3744" y="1200"/>
              <a:ext cx="224" cy="432"/>
            </a:xfrm>
            <a:custGeom>
              <a:avLst/>
              <a:gdLst>
                <a:gd name="T0" fmla="*/ 192 w 224"/>
                <a:gd name="T1" fmla="*/ 432 h 432"/>
                <a:gd name="T2" fmla="*/ 192 w 224"/>
                <a:gd name="T3" fmla="*/ 0 h 432"/>
                <a:gd name="T4" fmla="*/ 0 w 224"/>
                <a:gd name="T5" fmla="*/ 432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04" name="Text Box 17"/>
            <p:cNvSpPr txBox="1">
              <a:spLocks noChangeArrowheads="1"/>
            </p:cNvSpPr>
            <p:nvPr/>
          </p:nvSpPr>
          <p:spPr bwMode="auto">
            <a:xfrm>
              <a:off x="3216" y="153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88105" name="Freeform 18"/>
            <p:cNvSpPr>
              <a:spLocks/>
            </p:cNvSpPr>
            <p:nvPr/>
          </p:nvSpPr>
          <p:spPr bwMode="auto">
            <a:xfrm flipV="1">
              <a:off x="3792" y="2736"/>
              <a:ext cx="144" cy="528"/>
            </a:xfrm>
            <a:custGeom>
              <a:avLst/>
              <a:gdLst>
                <a:gd name="T0" fmla="*/ 33 w 224"/>
                <a:gd name="T1" fmla="*/ 963 h 432"/>
                <a:gd name="T2" fmla="*/ 33 w 224"/>
                <a:gd name="T3" fmla="*/ 0 h 432"/>
                <a:gd name="T4" fmla="*/ 0 w 224"/>
                <a:gd name="T5" fmla="*/ 963 h 432"/>
                <a:gd name="T6" fmla="*/ 0 60000 65536"/>
                <a:gd name="T7" fmla="*/ 0 60000 65536"/>
                <a:gd name="T8" fmla="*/ 0 60000 65536"/>
                <a:gd name="T9" fmla="*/ 0 w 224"/>
                <a:gd name="T10" fmla="*/ 0 h 432"/>
                <a:gd name="T11" fmla="*/ 224 w 224"/>
                <a:gd name="T12" fmla="*/ 432 h 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432">
                  <a:moveTo>
                    <a:pt x="192" y="432"/>
                  </a:moveTo>
                  <a:cubicBezTo>
                    <a:pt x="208" y="216"/>
                    <a:pt x="224" y="0"/>
                    <a:pt x="192" y="0"/>
                  </a:cubicBezTo>
                  <a:cubicBezTo>
                    <a:pt x="160" y="0"/>
                    <a:pt x="80" y="216"/>
                    <a:pt x="0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06" name="Text Box 19"/>
            <p:cNvSpPr txBox="1">
              <a:spLocks noChangeArrowheads="1"/>
            </p:cNvSpPr>
            <p:nvPr/>
          </p:nvSpPr>
          <p:spPr bwMode="auto">
            <a:xfrm>
              <a:off x="3216" y="220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88107" name="Text Box 20"/>
            <p:cNvSpPr txBox="1">
              <a:spLocks noChangeArrowheads="1"/>
            </p:cNvSpPr>
            <p:nvPr/>
          </p:nvSpPr>
          <p:spPr bwMode="auto">
            <a:xfrm>
              <a:off x="2208" y="2400"/>
              <a:ext cx="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ym typeface="Symbol" charset="2"/>
                </a:rPr>
                <a:t></a:t>
              </a:r>
            </a:p>
          </p:txBody>
        </p:sp>
        <p:sp>
          <p:nvSpPr>
            <p:cNvPr id="88108" name="Oval 21"/>
            <p:cNvSpPr>
              <a:spLocks noChangeArrowheads="1"/>
            </p:cNvSpPr>
            <p:nvPr/>
          </p:nvSpPr>
          <p:spPr bwMode="auto">
            <a:xfrm>
              <a:off x="2688" y="1632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88109" name="Line 22"/>
            <p:cNvSpPr>
              <a:spLocks noChangeShapeType="1"/>
            </p:cNvSpPr>
            <p:nvPr/>
          </p:nvSpPr>
          <p:spPr bwMode="auto">
            <a:xfrm>
              <a:off x="2976" y="1824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Oval 24"/>
          <p:cNvSpPr>
            <a:spLocks noChangeArrowheads="1"/>
          </p:cNvSpPr>
          <p:nvPr/>
        </p:nvSpPr>
        <p:spPr bwMode="auto">
          <a:xfrm>
            <a:off x="4664075" y="4379913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o</a:t>
            </a:r>
          </a:p>
        </p:txBody>
      </p:sp>
      <p:sp>
        <p:nvSpPr>
          <p:cNvPr id="88071" name="Oval 25"/>
          <p:cNvSpPr>
            <a:spLocks noChangeArrowheads="1"/>
          </p:cNvSpPr>
          <p:nvPr/>
        </p:nvSpPr>
        <p:spPr bwMode="auto">
          <a:xfrm>
            <a:off x="7772400" y="3886200"/>
            <a:ext cx="457200" cy="5334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88072" name="Oval 26"/>
          <p:cNvSpPr>
            <a:spLocks noChangeArrowheads="1"/>
          </p:cNvSpPr>
          <p:nvPr/>
        </p:nvSpPr>
        <p:spPr bwMode="auto">
          <a:xfrm>
            <a:off x="6111875" y="5065713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88073" name="Oval 27"/>
          <p:cNvSpPr>
            <a:spLocks noChangeArrowheads="1"/>
          </p:cNvSpPr>
          <p:nvPr/>
        </p:nvSpPr>
        <p:spPr bwMode="auto">
          <a:xfrm>
            <a:off x="7696200" y="5105400"/>
            <a:ext cx="457200" cy="5334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88074" name="Line 28"/>
          <p:cNvSpPr>
            <a:spLocks noChangeShapeType="1"/>
          </p:cNvSpPr>
          <p:nvPr/>
        </p:nvSpPr>
        <p:spPr bwMode="auto">
          <a:xfrm flipV="1">
            <a:off x="5121275" y="4114800"/>
            <a:ext cx="1050925" cy="569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5" name="Line 29"/>
          <p:cNvSpPr>
            <a:spLocks noChangeShapeType="1"/>
          </p:cNvSpPr>
          <p:nvPr/>
        </p:nvSpPr>
        <p:spPr bwMode="auto">
          <a:xfrm>
            <a:off x="5121275" y="468471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6" name="Line 30"/>
          <p:cNvSpPr>
            <a:spLocks noChangeShapeType="1"/>
          </p:cNvSpPr>
          <p:nvPr/>
        </p:nvSpPr>
        <p:spPr bwMode="auto">
          <a:xfrm>
            <a:off x="6553200" y="5334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7" name="Line 31"/>
          <p:cNvSpPr>
            <a:spLocks noChangeShapeType="1"/>
          </p:cNvSpPr>
          <p:nvPr/>
        </p:nvSpPr>
        <p:spPr bwMode="auto">
          <a:xfrm>
            <a:off x="3902075" y="46847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8" name="Text Box 32"/>
          <p:cNvSpPr txBox="1">
            <a:spLocks noChangeArrowheads="1"/>
          </p:cNvSpPr>
          <p:nvPr/>
        </p:nvSpPr>
        <p:spPr bwMode="auto">
          <a:xfrm>
            <a:off x="3810000" y="4191000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88079" name="Text Box 33"/>
          <p:cNvSpPr txBox="1">
            <a:spLocks noChangeArrowheads="1"/>
          </p:cNvSpPr>
          <p:nvPr/>
        </p:nvSpPr>
        <p:spPr bwMode="auto">
          <a:xfrm>
            <a:off x="5410200" y="3957638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Symbol" charset="2"/>
              </a:rPr>
              <a:t></a:t>
            </a:r>
          </a:p>
        </p:txBody>
      </p:sp>
      <p:sp>
        <p:nvSpPr>
          <p:cNvPr id="88080" name="Text Box 34"/>
          <p:cNvSpPr txBox="1">
            <a:spLocks noChangeArrowheads="1"/>
          </p:cNvSpPr>
          <p:nvPr/>
        </p:nvSpPr>
        <p:spPr bwMode="auto">
          <a:xfrm>
            <a:off x="8305800" y="3429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8081" name="Text Box 35"/>
          <p:cNvSpPr txBox="1">
            <a:spLocks noChangeArrowheads="1"/>
          </p:cNvSpPr>
          <p:nvPr/>
        </p:nvSpPr>
        <p:spPr bwMode="auto">
          <a:xfrm>
            <a:off x="8153400" y="5791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8082" name="Freeform 36"/>
          <p:cNvSpPr>
            <a:spLocks/>
          </p:cNvSpPr>
          <p:nvPr/>
        </p:nvSpPr>
        <p:spPr bwMode="auto">
          <a:xfrm>
            <a:off x="7848600" y="3200400"/>
            <a:ext cx="355600" cy="685800"/>
          </a:xfrm>
          <a:custGeom>
            <a:avLst/>
            <a:gdLst>
              <a:gd name="T0" fmla="*/ 2147483647 w 224"/>
              <a:gd name="T1" fmla="*/ 2147483647 h 432"/>
              <a:gd name="T2" fmla="*/ 2147483647 w 224"/>
              <a:gd name="T3" fmla="*/ 0 h 432"/>
              <a:gd name="T4" fmla="*/ 0 w 224"/>
              <a:gd name="T5" fmla="*/ 2147483647 h 432"/>
              <a:gd name="T6" fmla="*/ 0 60000 65536"/>
              <a:gd name="T7" fmla="*/ 0 60000 65536"/>
              <a:gd name="T8" fmla="*/ 0 60000 65536"/>
              <a:gd name="T9" fmla="*/ 0 w 224"/>
              <a:gd name="T10" fmla="*/ 0 h 432"/>
              <a:gd name="T11" fmla="*/ 224 w 224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432">
                <a:moveTo>
                  <a:pt x="192" y="432"/>
                </a:moveTo>
                <a:cubicBezTo>
                  <a:pt x="208" y="216"/>
                  <a:pt x="224" y="0"/>
                  <a:pt x="192" y="0"/>
                </a:cubicBezTo>
                <a:cubicBezTo>
                  <a:pt x="160" y="0"/>
                  <a:pt x="80" y="216"/>
                  <a:pt x="0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3" name="Text Box 37"/>
          <p:cNvSpPr txBox="1">
            <a:spLocks noChangeArrowheads="1"/>
          </p:cNvSpPr>
          <p:nvPr/>
        </p:nvSpPr>
        <p:spPr bwMode="auto">
          <a:xfrm>
            <a:off x="7010400" y="3733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8084" name="Freeform 38"/>
          <p:cNvSpPr>
            <a:spLocks/>
          </p:cNvSpPr>
          <p:nvPr/>
        </p:nvSpPr>
        <p:spPr bwMode="auto">
          <a:xfrm flipV="1">
            <a:off x="7924800" y="5638800"/>
            <a:ext cx="228600" cy="838200"/>
          </a:xfrm>
          <a:custGeom>
            <a:avLst/>
            <a:gdLst>
              <a:gd name="T0" fmla="*/ 2147483647 w 224"/>
              <a:gd name="T1" fmla="*/ 2147483647 h 432"/>
              <a:gd name="T2" fmla="*/ 2147483647 w 224"/>
              <a:gd name="T3" fmla="*/ 0 h 432"/>
              <a:gd name="T4" fmla="*/ 0 w 224"/>
              <a:gd name="T5" fmla="*/ 2147483647 h 432"/>
              <a:gd name="T6" fmla="*/ 0 60000 65536"/>
              <a:gd name="T7" fmla="*/ 0 60000 65536"/>
              <a:gd name="T8" fmla="*/ 0 60000 65536"/>
              <a:gd name="T9" fmla="*/ 0 w 224"/>
              <a:gd name="T10" fmla="*/ 0 h 432"/>
              <a:gd name="T11" fmla="*/ 224 w 224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432">
                <a:moveTo>
                  <a:pt x="192" y="432"/>
                </a:moveTo>
                <a:cubicBezTo>
                  <a:pt x="208" y="216"/>
                  <a:pt x="224" y="0"/>
                  <a:pt x="192" y="0"/>
                </a:cubicBezTo>
                <a:cubicBezTo>
                  <a:pt x="160" y="0"/>
                  <a:pt x="80" y="216"/>
                  <a:pt x="0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5" name="Text Box 39"/>
          <p:cNvSpPr txBox="1">
            <a:spLocks noChangeArrowheads="1"/>
          </p:cNvSpPr>
          <p:nvPr/>
        </p:nvSpPr>
        <p:spPr bwMode="auto">
          <a:xfrm>
            <a:off x="7010400" y="480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8086" name="Text Box 40"/>
          <p:cNvSpPr txBox="1">
            <a:spLocks noChangeArrowheads="1"/>
          </p:cNvSpPr>
          <p:nvPr/>
        </p:nvSpPr>
        <p:spPr bwMode="auto">
          <a:xfrm>
            <a:off x="5410200" y="510540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Symbol" charset="2"/>
              </a:rPr>
              <a:t></a:t>
            </a:r>
          </a:p>
        </p:txBody>
      </p:sp>
      <p:sp>
        <p:nvSpPr>
          <p:cNvPr id="88087" name="Oval 41"/>
          <p:cNvSpPr>
            <a:spLocks noChangeArrowheads="1"/>
          </p:cNvSpPr>
          <p:nvPr/>
        </p:nvSpPr>
        <p:spPr bwMode="auto">
          <a:xfrm>
            <a:off x="6172200" y="3886200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88088" name="Line 42"/>
          <p:cNvSpPr>
            <a:spLocks noChangeShapeType="1"/>
          </p:cNvSpPr>
          <p:nvPr/>
        </p:nvSpPr>
        <p:spPr bwMode="auto">
          <a:xfrm>
            <a:off x="6629400" y="4191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9" name="Line 43"/>
          <p:cNvSpPr>
            <a:spLocks noChangeShapeType="1"/>
          </p:cNvSpPr>
          <p:nvPr/>
        </p:nvSpPr>
        <p:spPr bwMode="auto">
          <a:xfrm flipV="1">
            <a:off x="5105400" y="4343400"/>
            <a:ext cx="274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0" name="Text Box 45"/>
          <p:cNvSpPr txBox="1">
            <a:spLocks noChangeArrowheads="1"/>
          </p:cNvSpPr>
          <p:nvPr/>
        </p:nvSpPr>
        <p:spPr bwMode="auto">
          <a:xfrm>
            <a:off x="5638800" y="4495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901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7D0667E-7CB7-FA42-81B7-DA9541514522}" type="slidenum">
              <a:rPr lang="en-US" smtClean="0"/>
              <a:pPr/>
              <a:t>54</a:t>
            </a:fld>
            <a:endParaRPr lang="en-US" sz="1400" smtClean="0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Deterministic FA (DFA)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It is a special case of NFA in which</a:t>
            </a:r>
          </a:p>
          <a:p>
            <a:pPr lvl="1" eaLnBrk="1" hangingPunct="1"/>
            <a:r>
              <a:rPr lang="en-US"/>
              <a:t>No state has an </a:t>
            </a:r>
            <a:r>
              <a:rPr lang="en-US">
                <a:sym typeface="Symbol" charset="2"/>
              </a:rPr>
              <a:t>-transition</a:t>
            </a:r>
          </a:p>
          <a:p>
            <a:pPr lvl="1" eaLnBrk="1" hangingPunct="1"/>
            <a:r>
              <a:rPr lang="en-US">
                <a:sym typeface="Symbol" charset="2"/>
              </a:rPr>
              <a:t>For each state s and input symbol a, there is at most one edge labeled a leaving s </a:t>
            </a:r>
          </a:p>
          <a:p>
            <a:pPr eaLnBrk="1" hangingPunct="1"/>
            <a:r>
              <a:rPr lang="en-US">
                <a:sym typeface="Symbol" charset="2"/>
              </a:rPr>
              <a:t>In other words, </a:t>
            </a:r>
          </a:p>
          <a:p>
            <a:pPr lvl="1" eaLnBrk="1" hangingPunct="1"/>
            <a:r>
              <a:rPr lang="en-US">
                <a:sym typeface="Symbol" charset="2"/>
              </a:rPr>
              <a:t>there is at most one transition from each input on any input</a:t>
            </a:r>
          </a:p>
          <a:p>
            <a:pPr lvl="2" eaLnBrk="1" hangingPunct="1"/>
            <a:r>
              <a:rPr lang="en-US">
                <a:sym typeface="Symbol" charset="2"/>
              </a:rPr>
              <a:t>Each entry in the transition table is a single entry</a:t>
            </a:r>
          </a:p>
          <a:p>
            <a:pPr lvl="2" eaLnBrk="1" hangingPunct="1"/>
            <a:r>
              <a:rPr lang="en-US">
                <a:sym typeface="Symbol" charset="2"/>
              </a:rPr>
              <a:t>At most one path from the initial state labeled by that string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911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2607900-A4CA-8545-BD9F-438A5BD9DBF3}" type="slidenum">
              <a:rPr lang="en-US" smtClean="0"/>
              <a:pPr/>
              <a:t>55</a:t>
            </a:fld>
            <a:endParaRPr lang="en-US" sz="1400" smtClean="0"/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DFA</a:t>
            </a:r>
          </a:p>
        </p:txBody>
      </p:sp>
      <p:grpSp>
        <p:nvGrpSpPr>
          <p:cNvPr id="91141" name="Group 3"/>
          <p:cNvGrpSpPr>
            <a:grpSpLocks/>
          </p:cNvGrpSpPr>
          <p:nvPr/>
        </p:nvGrpSpPr>
        <p:grpSpPr bwMode="auto">
          <a:xfrm>
            <a:off x="914400" y="2590800"/>
            <a:ext cx="3978275" cy="1865313"/>
            <a:chOff x="576" y="1632"/>
            <a:chExt cx="2506" cy="1175"/>
          </a:xfrm>
        </p:grpSpPr>
        <p:sp>
          <p:nvSpPr>
            <p:cNvPr id="91163" name="Oval 4"/>
            <p:cNvSpPr>
              <a:spLocks noChangeArrowheads="1"/>
            </p:cNvSpPr>
            <p:nvPr/>
          </p:nvSpPr>
          <p:spPr bwMode="auto">
            <a:xfrm>
              <a:off x="1114" y="2039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91164" name="Oval 5"/>
            <p:cNvSpPr>
              <a:spLocks noChangeArrowheads="1"/>
            </p:cNvSpPr>
            <p:nvPr/>
          </p:nvSpPr>
          <p:spPr bwMode="auto">
            <a:xfrm>
              <a:off x="1978" y="1703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91165" name="Oval 6"/>
            <p:cNvSpPr>
              <a:spLocks noChangeArrowheads="1"/>
            </p:cNvSpPr>
            <p:nvPr/>
          </p:nvSpPr>
          <p:spPr bwMode="auto">
            <a:xfrm>
              <a:off x="2026" y="2471"/>
              <a:ext cx="28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91166" name="Oval 7"/>
            <p:cNvSpPr>
              <a:spLocks noChangeArrowheads="1"/>
            </p:cNvSpPr>
            <p:nvPr/>
          </p:nvSpPr>
          <p:spPr bwMode="auto">
            <a:xfrm>
              <a:off x="2794" y="2039"/>
              <a:ext cx="288" cy="336"/>
            </a:xfrm>
            <a:prstGeom prst="ellipse">
              <a:avLst/>
            </a:prstGeom>
            <a:solidFill>
              <a:schemeClr val="accent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91167" name="Line 8"/>
            <p:cNvSpPr>
              <a:spLocks noChangeShapeType="1"/>
            </p:cNvSpPr>
            <p:nvPr/>
          </p:nvSpPr>
          <p:spPr bwMode="auto">
            <a:xfrm flipV="1">
              <a:off x="1402" y="1847"/>
              <a:ext cx="5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68" name="Line 9"/>
            <p:cNvSpPr>
              <a:spLocks noChangeShapeType="1"/>
            </p:cNvSpPr>
            <p:nvPr/>
          </p:nvSpPr>
          <p:spPr bwMode="auto">
            <a:xfrm>
              <a:off x="1402" y="2231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69" name="Line 10"/>
            <p:cNvSpPr>
              <a:spLocks noChangeShapeType="1"/>
            </p:cNvSpPr>
            <p:nvPr/>
          </p:nvSpPr>
          <p:spPr bwMode="auto">
            <a:xfrm>
              <a:off x="2266" y="1847"/>
              <a:ext cx="62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70" name="Line 11"/>
            <p:cNvSpPr>
              <a:spLocks noChangeShapeType="1"/>
            </p:cNvSpPr>
            <p:nvPr/>
          </p:nvSpPr>
          <p:spPr bwMode="auto">
            <a:xfrm flipV="1">
              <a:off x="2314" y="2375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71" name="Line 12"/>
            <p:cNvSpPr>
              <a:spLocks noChangeShapeType="1"/>
            </p:cNvSpPr>
            <p:nvPr/>
          </p:nvSpPr>
          <p:spPr bwMode="auto">
            <a:xfrm>
              <a:off x="634" y="2231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72" name="Text Box 13"/>
            <p:cNvSpPr txBox="1">
              <a:spLocks noChangeArrowheads="1"/>
            </p:cNvSpPr>
            <p:nvPr/>
          </p:nvSpPr>
          <p:spPr bwMode="auto">
            <a:xfrm>
              <a:off x="576" y="1920"/>
              <a:ext cx="4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start</a:t>
              </a:r>
            </a:p>
          </p:txBody>
        </p:sp>
        <p:sp>
          <p:nvSpPr>
            <p:cNvPr id="91173" name="Text Box 14"/>
            <p:cNvSpPr txBox="1">
              <a:spLocks noChangeArrowheads="1"/>
            </p:cNvSpPr>
            <p:nvPr/>
          </p:nvSpPr>
          <p:spPr bwMode="auto">
            <a:xfrm>
              <a:off x="1488" y="177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91174" name="Text Box 15"/>
            <p:cNvSpPr txBox="1">
              <a:spLocks noChangeArrowheads="1"/>
            </p:cNvSpPr>
            <p:nvPr/>
          </p:nvSpPr>
          <p:spPr bwMode="auto">
            <a:xfrm>
              <a:off x="1584" y="2352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91175" name="Text Box 16"/>
            <p:cNvSpPr txBox="1">
              <a:spLocks noChangeArrowheads="1"/>
            </p:cNvSpPr>
            <p:nvPr/>
          </p:nvSpPr>
          <p:spPr bwMode="auto">
            <a:xfrm>
              <a:off x="2544" y="1632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91176" name="Text Box 17"/>
            <p:cNvSpPr txBox="1">
              <a:spLocks noChangeArrowheads="1"/>
            </p:cNvSpPr>
            <p:nvPr/>
          </p:nvSpPr>
          <p:spPr bwMode="auto">
            <a:xfrm>
              <a:off x="2592" y="249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graphicFrame>
        <p:nvGraphicFramePr>
          <p:cNvPr id="159762" name="Group 18"/>
          <p:cNvGraphicFramePr>
            <a:graphicFrameLocks noGrp="1"/>
          </p:cNvGraphicFramePr>
          <p:nvPr>
            <p:ph idx="1"/>
          </p:nvPr>
        </p:nvGraphicFramePr>
        <p:xfrm>
          <a:off x="5410200" y="1752600"/>
          <a:ext cx="3294063" cy="3344863"/>
        </p:xfrm>
        <a:graphic>
          <a:graphicData uri="http://schemas.openxmlformats.org/drawingml/2006/table">
            <a:tbl>
              <a:tblPr/>
              <a:tblGrid>
                <a:gridCol w="1428750"/>
                <a:gridCol w="938213"/>
                <a:gridCol w="927100"/>
              </a:tblGrid>
              <a:tr h="1100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SYMBOL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  a        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2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{1}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{2}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{3}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17E1B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931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5AA6217-F2CD-B140-A6AC-C0C2BA9A10AB}" type="slidenum">
              <a:rPr lang="en-US" smtClean="0"/>
              <a:pPr/>
              <a:t>56</a:t>
            </a:fld>
            <a:endParaRPr lang="en-US" sz="1400" smtClean="0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Construct an NFA that accepts (a|b)*abb and draw the transition table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Can you construct a DFA that accepts the same string?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Copyright (c)  2012 Ioanna Dionysiou</a:t>
            </a:r>
            <a:endParaRPr lang="en-US"/>
          </a:p>
        </p:txBody>
      </p:sp>
      <p:sp>
        <p:nvSpPr>
          <p:cNvPr id="952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D1A602-31DA-AE45-B77A-77F71D209DBF}" type="slidenum">
              <a:rPr lang="en-US" smtClean="0"/>
              <a:pPr/>
              <a:t>57</a:t>
            </a:fld>
            <a:endParaRPr lang="en-US" sz="1400" smtClean="0"/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Solution</a:t>
            </a:r>
          </a:p>
        </p:txBody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Solution in [</a:t>
            </a:r>
            <a:r>
              <a:rPr lang="en-US" smtClean="0"/>
              <a:t>ALSU07</a:t>
            </a:r>
            <a:r>
              <a:rPr lang="en-US"/>
              <a:t>], page 148, 151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152-Week3">
  <a:themeElements>
    <a:clrScheme name="COMP152-Week3 1">
      <a:dk1>
        <a:srgbClr val="330000"/>
      </a:dk1>
      <a:lt1>
        <a:srgbClr val="FFFFFF"/>
      </a:lt1>
      <a:dk2>
        <a:srgbClr val="320000"/>
      </a:dk2>
      <a:lt2>
        <a:srgbClr val="808080"/>
      </a:lt2>
      <a:accent1>
        <a:srgbClr val="FFCC00"/>
      </a:accent1>
      <a:accent2>
        <a:srgbClr val="FFDC4C"/>
      </a:accent2>
      <a:accent3>
        <a:srgbClr val="FFFFFF"/>
      </a:accent3>
      <a:accent4>
        <a:srgbClr val="2A0000"/>
      </a:accent4>
      <a:accent5>
        <a:srgbClr val="FFE2AA"/>
      </a:accent5>
      <a:accent6>
        <a:srgbClr val="E7C744"/>
      </a:accent6>
      <a:hlink>
        <a:srgbClr val="009999"/>
      </a:hlink>
      <a:folHlink>
        <a:srgbClr val="CC6018"/>
      </a:folHlink>
    </a:clrScheme>
    <a:fontScheme name="COMP152-Week3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P152-Week3 1">
        <a:dk1>
          <a:srgbClr val="330000"/>
        </a:dk1>
        <a:lt1>
          <a:srgbClr val="FFFFFF"/>
        </a:lt1>
        <a:dk2>
          <a:srgbClr val="320000"/>
        </a:dk2>
        <a:lt2>
          <a:srgbClr val="808080"/>
        </a:lt2>
        <a:accent1>
          <a:srgbClr val="FFCC00"/>
        </a:accent1>
        <a:accent2>
          <a:srgbClr val="FFDC4C"/>
        </a:accent2>
        <a:accent3>
          <a:srgbClr val="FFFFFF"/>
        </a:accent3>
        <a:accent4>
          <a:srgbClr val="2A0000"/>
        </a:accent4>
        <a:accent5>
          <a:srgbClr val="FFE2AA"/>
        </a:accent5>
        <a:accent6>
          <a:srgbClr val="E7C744"/>
        </a:accent6>
        <a:hlink>
          <a:srgbClr val="009999"/>
        </a:hlink>
        <a:folHlink>
          <a:srgbClr val="CC601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Machintosh HD:Applications:Microsoft Office 2004:Templates:My Templates:COMP152-Week3.pot</Template>
  <TotalTime>769</TotalTime>
  <Words>3390</Words>
  <Application>Microsoft Macintosh PowerPoint</Application>
  <PresentationFormat>On-screen Show (4:3)</PresentationFormat>
  <Paragraphs>711</Paragraphs>
  <Slides>57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COMP152-Week3</vt:lpstr>
      <vt:lpstr>Document</vt:lpstr>
      <vt:lpstr>COMP-421 Compiler Design</vt:lpstr>
      <vt:lpstr>Administrative</vt:lpstr>
      <vt:lpstr>Lecture Outline</vt:lpstr>
      <vt:lpstr>Role of Lexical Analyzer</vt:lpstr>
      <vt:lpstr>Lexical Analyzer Phases</vt:lpstr>
      <vt:lpstr>Lexical and Syntax Analysis</vt:lpstr>
      <vt:lpstr>Tokens, patterns, lexemes </vt:lpstr>
      <vt:lpstr>Tokens, lexemes, patterns</vt:lpstr>
      <vt:lpstr>Attributes for tokens</vt:lpstr>
      <vt:lpstr>Attributes for tokens</vt:lpstr>
      <vt:lpstr>In-class Exercise</vt:lpstr>
      <vt:lpstr>Solution</vt:lpstr>
      <vt:lpstr>Lexical Errors</vt:lpstr>
      <vt:lpstr>Lecture Outline</vt:lpstr>
      <vt:lpstr>Input Buffering Issues</vt:lpstr>
      <vt:lpstr>Buffering </vt:lpstr>
      <vt:lpstr>Lecture Outline</vt:lpstr>
      <vt:lpstr>Specification of Tokens</vt:lpstr>
      <vt:lpstr>More on strings</vt:lpstr>
      <vt:lpstr>More on strings…</vt:lpstr>
      <vt:lpstr>Operations on Languages</vt:lpstr>
      <vt:lpstr>Union Operation</vt:lpstr>
      <vt:lpstr>Concatenation Operation</vt:lpstr>
      <vt:lpstr>Exponentiation Operation</vt:lpstr>
      <vt:lpstr>Kleene closure Operation</vt:lpstr>
      <vt:lpstr>In-class Exercise</vt:lpstr>
      <vt:lpstr>Solution </vt:lpstr>
      <vt:lpstr>Regular Expressions (r)</vt:lpstr>
      <vt:lpstr>Regular Expressions Examples</vt:lpstr>
      <vt:lpstr>r and L(r)</vt:lpstr>
      <vt:lpstr>Rules that define r over alphabet </vt:lpstr>
      <vt:lpstr>Rules that define r over alphabet </vt:lpstr>
      <vt:lpstr>Conventions</vt:lpstr>
      <vt:lpstr>In-class Exercise</vt:lpstr>
      <vt:lpstr>Algebraic Properties of r</vt:lpstr>
      <vt:lpstr>Regular Definitions</vt:lpstr>
      <vt:lpstr>Example</vt:lpstr>
      <vt:lpstr>In-class Exercise</vt:lpstr>
      <vt:lpstr>Solution</vt:lpstr>
      <vt:lpstr>Notational shorthand</vt:lpstr>
      <vt:lpstr>Lecture Outline</vt:lpstr>
      <vt:lpstr>Transition Diagrams</vt:lpstr>
      <vt:lpstr>In-class Exercise</vt:lpstr>
      <vt:lpstr>Lecture Outline</vt:lpstr>
      <vt:lpstr>Finite Automate (FA)</vt:lpstr>
      <vt:lpstr>Finite Automata</vt:lpstr>
      <vt:lpstr>Nondeterministic FA (NFA)</vt:lpstr>
      <vt:lpstr>NFA as a labeled directed graph</vt:lpstr>
      <vt:lpstr>NFA</vt:lpstr>
      <vt:lpstr>NFA</vt:lpstr>
      <vt:lpstr>Another NFA</vt:lpstr>
      <vt:lpstr>Transition Table for NFA</vt:lpstr>
      <vt:lpstr>Other NFAs</vt:lpstr>
      <vt:lpstr>Deterministic FA (DFA)</vt:lpstr>
      <vt:lpstr>DFA</vt:lpstr>
      <vt:lpstr>In-class Exercise</vt:lpstr>
      <vt:lpstr>Solution</vt:lpstr>
    </vt:vector>
  </TitlesOfParts>
  <Company>Harald Gjermundrød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COMP-375  Compiler Design</dc:title>
  <cp:lastModifiedBy>Ioanna Dionysiou</cp:lastModifiedBy>
  <cp:revision>74</cp:revision>
  <dcterms:created xsi:type="dcterms:W3CDTF">2010-10-05T13:56:33Z</dcterms:created>
  <dcterms:modified xsi:type="dcterms:W3CDTF">2012-10-02T13:35:51Z</dcterms:modified>
</cp:coreProperties>
</file>